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9" r:id="rId3"/>
  </p:sldMasterIdLst>
  <p:notesMasterIdLst>
    <p:notesMasterId r:id="rId5"/>
  </p:notesMasterIdLst>
  <p:sldIdLst>
    <p:sldId id="618" r:id="rId4"/>
    <p:sldId id="349" r:id="rId6"/>
    <p:sldId id="258" r:id="rId7"/>
    <p:sldId id="1748" r:id="rId8"/>
    <p:sldId id="1760" r:id="rId9"/>
    <p:sldId id="1777" r:id="rId10"/>
    <p:sldId id="1761" r:id="rId11"/>
    <p:sldId id="1762" r:id="rId12"/>
    <p:sldId id="1763" r:id="rId13"/>
    <p:sldId id="1767" r:id="rId14"/>
    <p:sldId id="1768" r:id="rId15"/>
    <p:sldId id="1778" r:id="rId16"/>
    <p:sldId id="1769" r:id="rId17"/>
    <p:sldId id="1770" r:id="rId18"/>
    <p:sldId id="1771" r:id="rId19"/>
    <p:sldId id="1773" r:id="rId20"/>
    <p:sldId id="1774" r:id="rId21"/>
    <p:sldId id="1775" r:id="rId22"/>
    <p:sldId id="1779" r:id="rId23"/>
    <p:sldId id="1776" r:id="rId24"/>
  </p:sldIdLst>
  <p:sldSz cx="12192000" cy="6858000"/>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618"/>
            <p14:sldId id="349"/>
            <p14:sldId id="258"/>
            <p14:sldId id="1748"/>
            <p14:sldId id="1760"/>
            <p14:sldId id="1777"/>
            <p14:sldId id="1761"/>
            <p14:sldId id="1762"/>
            <p14:sldId id="1763"/>
            <p14:sldId id="1767"/>
            <p14:sldId id="1768"/>
            <p14:sldId id="1778"/>
            <p14:sldId id="1769"/>
            <p14:sldId id="1770"/>
            <p14:sldId id="1771"/>
            <p14:sldId id="1773"/>
            <p14:sldId id="1774"/>
            <p14:sldId id="1775"/>
            <p14:sldId id="1779"/>
            <p14:sldId id="1776"/>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A0001"/>
    <a:srgbClr val="BFBFBF"/>
    <a:srgbClr val="CEAB6E"/>
    <a:srgbClr val="A6A6A6"/>
    <a:srgbClr val="B1B1B1"/>
    <a:srgbClr val="063771"/>
    <a:srgbClr val="222A35"/>
    <a:srgbClr val="A23341"/>
    <a:srgbClr val="DCDCDC"/>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134" autoAdjust="0"/>
    <p:restoredTop sz="62787" autoAdjust="0"/>
  </p:normalViewPr>
  <p:slideViewPr>
    <p:cSldViewPr snapToGrid="0">
      <p:cViewPr varScale="1">
        <p:scale>
          <a:sx n="39" d="100"/>
          <a:sy n="39" d="100"/>
        </p:scale>
        <p:origin x="1244" y="36"/>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2" Type="http://schemas.openxmlformats.org/officeDocument/2006/relationships/tags" Target="tags/tag4.xml"/><Relationship Id="rId31" Type="http://schemas.openxmlformats.org/officeDocument/2006/relationships/customXml" Target="../customXml/item3.xml"/><Relationship Id="rId30" Type="http://schemas.openxmlformats.org/officeDocument/2006/relationships/customXml" Target="../customXml/item2.xml"/><Relationship Id="rId3" Type="http://schemas.openxmlformats.org/officeDocument/2006/relationships/slideMaster" Target="slideMasters/slideMaster2.xml"/><Relationship Id="rId29" Type="http://schemas.openxmlformats.org/officeDocument/2006/relationships/customXml" Target="../customXml/item1.xml"/><Relationship Id="rId28" Type="http://schemas.openxmlformats.org/officeDocument/2006/relationships/commentAuthors" Target="commentAuthors.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每次执行文件时可能有三种类型的域转换：</a:t>
            </a:r>
            <a:endParaRPr lang="en-US" altLang="zh-CN"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自动域转换在进程调用</a:t>
            </a:r>
            <a:r>
              <a:rPr lang="en-US" altLang="zh-CN" sz="1200" b="1" dirty="0" err="1">
                <a:sym typeface="Arial" panose="020B0604020202020204" pitchFamily="34" charset="0"/>
              </a:rPr>
              <a:t>exceve</a:t>
            </a:r>
            <a:r>
              <a:rPr lang="zh-CN" altLang="en-US" sz="1200" b="1" dirty="0">
                <a:sym typeface="Arial" panose="020B0604020202020204" pitchFamily="34" charset="0"/>
              </a:rPr>
              <a:t>执行程序时检查正在被执行的文件是否是要转换到的域的入口文件</a:t>
            </a:r>
            <a:endParaRPr lang="zh-CN" altLang="en-US" sz="1200" b="1" dirty="0">
              <a:sym typeface="Arial" panose="020B0604020202020204" pitchFamily="34" charset="0"/>
            </a:endParaRPr>
          </a:p>
          <a:p>
            <a:r>
              <a:rPr lang="zh-CN" altLang="en-US" sz="1200" b="1" dirty="0">
                <a:sym typeface="Arial" panose="020B0604020202020204" pitchFamily="34" charset="0"/>
              </a:rPr>
              <a:t>执行域转换则通过一个新的系统调用 sys_dte_execve 实现</a:t>
            </a:r>
            <a:endParaRPr lang="en-US" altLang="zh-CN"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域结构体会链接两种结构体，保存域转换信息。每个域结构都包含一个执行会导致自动域转换的路径名，以及要切换到的域的哈希表</a:t>
            </a:r>
            <a:endParaRPr lang="zh-CN" altLang="en-US" sz="1200" b="1" dirty="0">
              <a:sym typeface="Arial"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1" fontAlgn="auto">
              <a:lnSpc>
                <a:spcPct val="140000"/>
              </a:lnSpc>
            </a:pPr>
            <a:r>
              <a:rPr lang="en-US" altLang="zh-CN" dirty="0"/>
              <a:t>DTE </a:t>
            </a:r>
            <a:r>
              <a:rPr lang="zh-CN" altLang="en-US" dirty="0"/>
              <a:t>策略文件 </a:t>
            </a:r>
            <a:r>
              <a:rPr lang="en-US" altLang="zh-CN" dirty="0"/>
              <a:t>/</a:t>
            </a:r>
            <a:r>
              <a:rPr lang="en-US" altLang="zh-CN" dirty="0" err="1"/>
              <a:t>etc</a:t>
            </a:r>
            <a:r>
              <a:rPr lang="en-US" altLang="zh-CN" dirty="0"/>
              <a:t>/</a:t>
            </a:r>
            <a:r>
              <a:rPr lang="en-US" altLang="zh-CN" dirty="0" err="1"/>
              <a:t>dte.conf</a:t>
            </a:r>
            <a:r>
              <a:rPr lang="en-US" altLang="zh-CN" dirty="0"/>
              <a:t> </a:t>
            </a:r>
            <a:r>
              <a:rPr lang="zh-CN" altLang="en-US" dirty="0"/>
              <a:t>首先枚举类和域，然后指定文件系统根（</a:t>
            </a:r>
            <a:r>
              <a:rPr lang="en-US" altLang="zh-CN" dirty="0"/>
              <a:t>“ / ”</a:t>
            </a:r>
            <a:r>
              <a:rPr lang="zh-CN" altLang="en-US" dirty="0"/>
              <a:t>）及其子文件</a:t>
            </a:r>
            <a:r>
              <a:rPr lang="en-US" altLang="zh-CN" dirty="0"/>
              <a:t>/</a:t>
            </a:r>
            <a:r>
              <a:rPr lang="zh-CN" altLang="en-US" dirty="0"/>
              <a:t>子目录的默认类型、还有第一个运行进程（ </a:t>
            </a:r>
            <a:r>
              <a:rPr lang="en-US" altLang="zh-CN" dirty="0" err="1"/>
              <a:t>init</a:t>
            </a:r>
            <a:r>
              <a:rPr lang="en-US" altLang="zh-CN" dirty="0"/>
              <a:t> </a:t>
            </a:r>
            <a:r>
              <a:rPr lang="zh-CN" altLang="en-US" dirty="0"/>
              <a:t>）的所属域；</a:t>
            </a:r>
            <a:endParaRPr lang="zh-CN" altLang="en-US" dirty="0"/>
          </a:p>
          <a:p>
            <a:pPr lvl="1" fontAlgn="auto">
              <a:lnSpc>
                <a:spcPct val="140000"/>
              </a:lnSpc>
            </a:pPr>
            <a:r>
              <a:rPr lang="en-US" altLang="zh-CN" dirty="0"/>
              <a:t>- </a:t>
            </a:r>
            <a:r>
              <a:rPr lang="zh-CN" altLang="en-US" dirty="0"/>
              <a:t>然后对具体每个域进行了定义。指定每个域的进入点文件、允许的类型访问、允许的域转换和允许的向其他域中进程发送的信号。</a:t>
            </a:r>
            <a:endParaRPr lang="zh-CN" altLang="en-US" dirty="0"/>
          </a:p>
          <a:p>
            <a:pPr lvl="1" fontAlgn="auto">
              <a:lnSpc>
                <a:spcPct val="140000"/>
              </a:lnSpc>
            </a:pPr>
            <a:r>
              <a:rPr lang="en-US" altLang="zh-CN" dirty="0"/>
              <a:t>- </a:t>
            </a:r>
            <a:r>
              <a:rPr lang="zh-CN" altLang="en-US" dirty="0"/>
              <a:t>还列出类型赋值规则。 </a:t>
            </a:r>
            <a:endParaRPr lang="zh-CN" altLang="en-US" dirty="0"/>
          </a:p>
          <a:p>
            <a:pPr lvl="1" fontAlgn="auto">
              <a:lnSpc>
                <a:spcPct val="140000"/>
              </a:lnSpc>
            </a:pPr>
            <a:endParaRPr lang="zh-CN" altLang="en-US" dirty="0"/>
          </a:p>
          <a:p>
            <a:pPr lvl="1" fontAlgn="auto">
              <a:lnSpc>
                <a:spcPct val="140000"/>
              </a:lnSpc>
            </a:pPr>
            <a:r>
              <a:rPr lang="en-US" altLang="zh-CN" dirty="0"/>
              <a:t>DTE</a:t>
            </a:r>
            <a:r>
              <a:rPr lang="zh-CN" altLang="en-US" dirty="0"/>
              <a:t>还提供了三个系统调用以允许软件与 </a:t>
            </a:r>
            <a:r>
              <a:rPr lang="en-US" altLang="zh-CN" dirty="0"/>
              <a:t>DTE </a:t>
            </a:r>
            <a:r>
              <a:rPr lang="zh-CN" altLang="en-US" dirty="0"/>
              <a:t>交互</a:t>
            </a:r>
            <a:endParaRPr lang="zh-CN" altLang="en-US" dirty="0"/>
          </a:p>
          <a:p>
            <a:pPr lvl="1" fontAlgn="auto">
              <a:lnSpc>
                <a:spcPct val="140000"/>
              </a:lnSpc>
            </a:pPr>
            <a:endParaRPr lang="zh-CN" altLang="en-US" b="1"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dirty="0">
                <a:sym typeface="Arial" panose="020B0604020202020204" pitchFamily="34" charset="0"/>
              </a:rPr>
              <a:t>文章在一个 DTE 编译的内核和一个使用 DTE 策略编译的内核上，进行了</a:t>
            </a:r>
            <a:r>
              <a:rPr lang="zh-CN" altLang="en-US" b="1" dirty="0">
                <a:sym typeface="Arial" panose="020B0604020202020204" pitchFamily="34" charset="0"/>
              </a:rPr>
              <a:t>可行性验证实验和结构分析。</a:t>
            </a:r>
            <a:endParaRPr lang="en-US" altLang="zh-CN"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b="1" dirty="0"/>
              <a:t>首先是权限检查，</a:t>
            </a:r>
            <a:r>
              <a:rPr lang="zh-CN" altLang="en-US" sz="1200" b="1" dirty="0">
                <a:sym typeface="Arial" panose="020B0604020202020204" pitchFamily="34" charset="0"/>
              </a:rPr>
              <a:t>任何文件操作之前都会调用 fs/namei_c:permission 内核函数检查用户是否被授权执行所请求的操作。经过多次测试计算表明：添加的 DTE 相关代码为每个 permission 调用增加了 1578±400 个时钟周期。</a:t>
            </a:r>
            <a:endParaRPr lang="zh-CN" altLang="en-US"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b="1" dirty="0">
              <a:sym typeface="Arial" panose="020B0604020202020204" pitchFamily="34" charset="0"/>
            </a:endParaRPr>
          </a:p>
          <a:p>
            <a:endParaRPr lang="zh-CN" altLang="en-US" b="1"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查找给定路径名所需的时间可能对系统的性能影响较大。</a:t>
            </a:r>
            <a:r>
              <a:rPr lang="en-US" altLang="zh-CN" sz="1200" b="1" dirty="0" err="1">
                <a:sym typeface="Arial" panose="020B0604020202020204" pitchFamily="34" charset="0"/>
              </a:rPr>
              <a:t>Liunx</a:t>
            </a:r>
            <a:r>
              <a:rPr lang="zh-CN" altLang="en-US" sz="1200" b="1" dirty="0">
                <a:sym typeface="Arial" panose="020B0604020202020204" pitchFamily="34" charset="0"/>
              </a:rPr>
              <a:t>中内核中主要有两个任务易受到</a:t>
            </a:r>
            <a:r>
              <a:rPr lang="en-US" altLang="zh-CN" sz="1200" b="1" dirty="0">
                <a:sym typeface="Arial" panose="020B0604020202020204" pitchFamily="34" charset="0"/>
              </a:rPr>
              <a:t>DTE</a:t>
            </a:r>
            <a:r>
              <a:rPr lang="zh-CN" altLang="en-US" sz="1200" b="1" dirty="0">
                <a:sym typeface="Arial" panose="020B0604020202020204" pitchFamily="34" charset="0"/>
              </a:rPr>
              <a:t>的影响，然后针对这两个任务进行了实验</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b="1" dirty="0"/>
              <a:t>实验结果表明：</a:t>
            </a:r>
            <a:r>
              <a:rPr lang="zh-CN" altLang="en-US" sz="1200" b="1" dirty="0">
                <a:sym typeface="Arial" panose="020B0604020202020204" pitchFamily="34" charset="0"/>
              </a:rPr>
              <a:t>对于查找未缓存文件名的情况，结果难以预测；对于缓存查找，DTE 内核的表现比普通内核的要好一些 </a:t>
            </a:r>
            <a:endParaRPr lang="zh-CN" altLang="en-US"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b="1" dirty="0">
              <a:sym typeface="Arial" panose="020B0604020202020204" pitchFamily="34" charset="0"/>
            </a:endParaRPr>
          </a:p>
          <a:p>
            <a:endParaRPr lang="zh-CN" altLang="en-US" b="1"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自动域转换中：</a:t>
            </a:r>
            <a:r>
              <a:rPr lang="zh-CN" altLang="en-US" dirty="0"/>
              <a:t>如果</a:t>
            </a:r>
            <a:r>
              <a:rPr lang="zh-CN" altLang="en-US" b="0" i="0" dirty="0">
                <a:solidFill>
                  <a:srgbClr val="374151"/>
                </a:solidFill>
                <a:effectLst/>
                <a:latin typeface="Söhne"/>
              </a:rPr>
              <a:t>不需要自动切换的入口点时，</a:t>
            </a:r>
            <a:r>
              <a:rPr lang="zh-CN" altLang="en-US" sz="1200" dirty="0">
                <a:sym typeface="Arial" panose="020B0604020202020204" pitchFamily="34" charset="0"/>
              </a:rPr>
              <a:t>execve 期间执行 大概需要</a:t>
            </a:r>
            <a:r>
              <a:rPr lang="en-US" altLang="zh-CN" sz="1200" dirty="0">
                <a:sym typeface="Arial" panose="020B0604020202020204" pitchFamily="34" charset="0"/>
              </a:rPr>
              <a:t>308</a:t>
            </a:r>
            <a:r>
              <a:rPr lang="zh-CN" altLang="en-US" sz="1200" dirty="0">
                <a:sym typeface="Arial" panose="020B0604020202020204" pitchFamily="34" charset="0"/>
              </a:rPr>
              <a:t>执行周期；如果需要搜索哈希表，则要消耗6655个周期。</a:t>
            </a:r>
            <a:endParaRPr lang="en-US" altLang="zh-CN" sz="1200" dirty="0">
              <a:sym typeface="Arial" panose="020B0604020202020204" pitchFamily="34" charset="0"/>
            </a:endParaRPr>
          </a:p>
          <a:p>
            <a:endParaRPr lang="en-US" altLang="zh-CN" sz="1200" dirty="0">
              <a:sym typeface="Arial" panose="020B0604020202020204" pitchFamily="34" charset="0"/>
            </a:endParaRPr>
          </a:p>
          <a:p>
            <a:r>
              <a:rPr lang="en-US" altLang="zh-CN" sz="1200" dirty="0">
                <a:sym typeface="Arial" panose="020B0604020202020204" pitchFamily="34" charset="0"/>
              </a:rPr>
              <a:t>No:</a:t>
            </a:r>
            <a:endParaRPr lang="en-US" altLang="zh-CN" sz="1200" dirty="0">
              <a:sym typeface="Arial" panose="020B0604020202020204" pitchFamily="34" charset="0"/>
            </a:endParaRPr>
          </a:p>
          <a:p>
            <a:r>
              <a:rPr lang="en-US" altLang="zh-CN" dirty="0" err="1"/>
              <a:t>dte_auto_switch</a:t>
            </a:r>
            <a:r>
              <a:rPr lang="zh-CN" altLang="en-US" b="0" i="0" dirty="0">
                <a:solidFill>
                  <a:srgbClr val="374151"/>
                </a:solidFill>
                <a:effectLst/>
                <a:latin typeface="Söhne"/>
              </a:rPr>
              <a:t>函数是设计高效的，即使在需要进行域切换的情况下，其运行时间相对较短。</a:t>
            </a:r>
            <a:endParaRPr lang="en-US" altLang="zh-CN" sz="1200" dirty="0">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接下来还测试了执行域转换的的性能，结果表明执行域转换的耗费时间是自动域转换的</a:t>
            </a:r>
            <a:r>
              <a:rPr lang="en-US" altLang="zh-CN" sz="1200" b="1" dirty="0">
                <a:sym typeface="Arial" panose="020B0604020202020204" pitchFamily="34" charset="0"/>
              </a:rPr>
              <a:t>4</a:t>
            </a:r>
            <a:r>
              <a:rPr lang="zh-CN" altLang="en-US" sz="1200" b="1" dirty="0">
                <a:sym typeface="Arial" panose="020B0604020202020204" pitchFamily="34" charset="0"/>
              </a:rPr>
              <a:t>倍的时间</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b="1" dirty="0"/>
              <a:t>然后对内核函数</a:t>
            </a:r>
            <a:r>
              <a:rPr lang="zh-CN" altLang="en-US" sz="1200" b="1" dirty="0">
                <a:sym typeface="Arial" panose="020B0604020202020204" pitchFamily="34" charset="0"/>
              </a:rPr>
              <a:t>execve进行了测试，结果表明DTE 代码会引入 10% 左右的开销。</a:t>
            </a:r>
            <a:endParaRPr lang="en-US" altLang="zh-CN"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最后只使用 /usr/bin/time 来确定启用 DTE 前后内核编译性能的差异。结果表明</a:t>
            </a:r>
            <a:r>
              <a:rPr lang="en-US" altLang="zh-CN" sz="1200" b="1" dirty="0">
                <a:sym typeface="Arial" panose="020B0604020202020204" pitchFamily="34" charset="0"/>
              </a:rPr>
              <a:t>DTE</a:t>
            </a:r>
            <a:r>
              <a:rPr lang="zh-CN" altLang="en-US" sz="1200" b="1" dirty="0">
                <a:sym typeface="Arial" panose="020B0604020202020204" pitchFamily="34" charset="0"/>
              </a:rPr>
              <a:t>内核编译会耗时更久但也不会太久</a:t>
            </a:r>
            <a:endParaRPr lang="zh-CN" altLang="en-US"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b="0"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最后是一个应用案例。利用缓冲区溢出的 wu-ftpd 漏洞进行测试，实验表明DTE 可以阻止攻击者获得 root shell。</a:t>
            </a:r>
            <a:endParaRPr lang="en-US" altLang="zh-CN"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结果显示：相比普通的 2.3.28 内核，启用 DTE 的内核拒绝 ftpd_d 域执行 /bin/sh ，导致脚本被挂起，发送错误信息到 syslong ，系统得到保护</a:t>
            </a:r>
            <a:endParaRPr lang="en-US" altLang="zh-CN" sz="1200" b="1" dirty="0">
              <a:sym typeface="Arial" panose="020B0604020202020204" pitchFamily="34" charset="0"/>
            </a:endParaRPr>
          </a:p>
          <a:p>
            <a:endParaRPr lang="zh-CN" altLang="en-US" b="1"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DTE 基于安全标签 (domain, type) 来限制进程进行访问。它</a:t>
            </a:r>
            <a:r>
              <a:rPr lang="zh-CN" altLang="en-US" b="1" dirty="0">
                <a:sym typeface="Arial" panose="020B0604020202020204" pitchFamily="34" charset="0"/>
              </a:rPr>
              <a:t>将系统视为一个主动实体（主体）的集合和一个被动实体（客体）的集合。</a:t>
            </a:r>
            <a:endParaRPr lang="en-US" altLang="zh-CN"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每个主体有一个属性-域，每个客体有一个属性-型，这样所有的主体被划分到若干个域中，所有的客体被划分到若干个类型中。</a:t>
            </a:r>
            <a:endParaRPr lang="en-US" altLang="zh-CN"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“域定义表” (Domain Definition Table) ,描述各个域对不同型客体的访问权限</a:t>
            </a:r>
            <a:endParaRPr lang="en-US" altLang="zh-CN"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“域交互表” (Domain Interaction Table), 描述各个域之间的许可访问模式</a:t>
            </a:r>
            <a:endParaRPr lang="zh-CN" altLang="en-US"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sym typeface="Arial" panose="020B0604020202020204" pitchFamily="34" charset="0"/>
              </a:rPr>
              <a:t>DTE 将进程分为域 (Domain)，文件分为类型 (Type)，并限制从域到类型以及从域到其他域的访问。一个进程在某个时刻只属于一个域，但可以通过执行域入口文件转换到新域。域转换的三种类型是自动（auto）、执行（exec）、无（none）</a:t>
            </a:r>
            <a:endParaRPr lang="zh-CN" altLang="en-US"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200"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ym typeface="Arial"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下面是</a:t>
            </a:r>
            <a:r>
              <a:rPr lang="en-US" altLang="zh-CN" dirty="0"/>
              <a:t>DTE</a:t>
            </a:r>
            <a:r>
              <a:rPr lang="zh-CN" altLang="en-US" dirty="0"/>
              <a:t>的实现，首先是数据管理，在启动时，</a:t>
            </a:r>
            <a:r>
              <a:rPr lang="zh-CN" altLang="en-US" sz="1200" b="1" dirty="0">
                <a:sym typeface="Arial" panose="020B0604020202020204" pitchFamily="34" charset="0"/>
              </a:rPr>
              <a:t>根据 DTE 策略文件内容为每个域构建一个结构体，该结构体包含了域访问、域转换、信号发送许可和入口的信息</a:t>
            </a:r>
            <a:r>
              <a:rPr lang="zh-CN" altLang="en-US" sz="1200" dirty="0">
                <a:sym typeface="Arial" panose="020B0604020202020204" pitchFamily="34" charset="0"/>
              </a:rPr>
              <a:t>。</a:t>
            </a:r>
            <a:r>
              <a:rPr lang="zh-CN" altLang="en-US" sz="1200" b="1" dirty="0">
                <a:sym typeface="Arial" panose="020B0604020202020204" pitchFamily="34" charset="0"/>
              </a:rPr>
              <a:t>同时会创建一个包含所有类型名的数组，每个索引节点包含三个指针，要么为空要么指向该数组元素，三个指针分别代表 etype , rtype , utype 值</a:t>
            </a:r>
            <a:r>
              <a:rPr lang="zh-CN" altLang="en-US" sz="1200" dirty="0">
                <a:sym typeface="Arial" panose="020B0604020202020204" pitchFamily="34" charset="0"/>
              </a:rPr>
              <a:t>，</a:t>
            </a:r>
            <a:endParaRPr lang="en-US" altLang="zh-CN" dirty="0"/>
          </a:p>
          <a:p>
            <a:endParaRPr lang="zh-CN" altLang="en-US" sz="1600" dirty="0">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ym typeface="Arial" panose="020B0604020202020204" pitchFamily="34" charset="0"/>
              </a:rPr>
              <a:t>DTTE</a:t>
            </a:r>
            <a:r>
              <a:rPr lang="zh-CN" altLang="en-US" sz="1200" b="1" dirty="0">
                <a:sym typeface="Arial" panose="020B0604020202020204" pitchFamily="34" charset="0"/>
              </a:rPr>
              <a:t>中的类型信息要么来自 DTE 策略文件要么继承文件系统树上的索引节点祖先。 启动时根据 DTE 策略文件中的类型赋值规则  在内存中构造映射节点树。映射节点用于确定  将路径绑定到类型的规则是否存在，一旦设置了索引节点的类型，后续查找不会再次检查映射节点。</a:t>
            </a:r>
            <a:endParaRPr lang="en-US" altLang="zh-CN" sz="1200" b="1" dirty="0">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ym typeface="Arial"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i="0" dirty="0">
                <a:solidFill>
                  <a:srgbClr val="374151"/>
                </a:solidFill>
                <a:effectLst/>
                <a:latin typeface="Söhne"/>
              </a:rPr>
              <a:t>当进程执行开放系统调用时，</a:t>
            </a:r>
            <a:r>
              <a:rPr lang="en-US" altLang="zh-CN" b="1" i="0" dirty="0">
                <a:solidFill>
                  <a:srgbClr val="374151"/>
                </a:solidFill>
                <a:effectLst/>
                <a:latin typeface="Söhne"/>
              </a:rPr>
              <a:t>Linux</a:t>
            </a:r>
            <a:r>
              <a:rPr lang="zh-CN" altLang="en-US" b="1" i="0" dirty="0">
                <a:solidFill>
                  <a:srgbClr val="374151"/>
                </a:solidFill>
                <a:effectLst/>
                <a:latin typeface="Söhne"/>
              </a:rPr>
              <a:t>内核首先检查</a:t>
            </a:r>
            <a:r>
              <a:rPr lang="en-US" altLang="zh-CN" b="1" i="0" dirty="0">
                <a:solidFill>
                  <a:srgbClr val="374151"/>
                </a:solidFill>
                <a:effectLst/>
                <a:latin typeface="Söhne"/>
              </a:rPr>
              <a:t>DTE</a:t>
            </a:r>
            <a:r>
              <a:rPr lang="zh-CN" altLang="en-US" b="1" i="0" dirty="0">
                <a:solidFill>
                  <a:srgbClr val="374151"/>
                </a:solidFill>
                <a:effectLst/>
                <a:latin typeface="Söhne"/>
              </a:rPr>
              <a:t>权限，然后才是传统的</a:t>
            </a:r>
            <a:r>
              <a:rPr lang="en-US" altLang="zh-CN" b="1" i="0" dirty="0">
                <a:solidFill>
                  <a:srgbClr val="374151"/>
                </a:solidFill>
                <a:effectLst/>
                <a:latin typeface="Söhne"/>
              </a:rPr>
              <a:t>UNIX</a:t>
            </a:r>
            <a:r>
              <a:rPr lang="zh-CN" altLang="en-US" b="1" i="0" dirty="0">
                <a:solidFill>
                  <a:srgbClr val="374151"/>
                </a:solidFill>
                <a:effectLst/>
                <a:latin typeface="Söhne"/>
              </a:rPr>
              <a:t>权限。这个检查过程基于当前任务所属域的结构，以确定该域是否有权访问要打开的文件类型。如果有权限，就执行正常的</a:t>
            </a:r>
            <a:r>
              <a:rPr lang="en-US" altLang="zh-CN" b="1" i="0" dirty="0">
                <a:solidFill>
                  <a:srgbClr val="374151"/>
                </a:solidFill>
                <a:effectLst/>
                <a:latin typeface="Söhne"/>
              </a:rPr>
              <a:t>UNIX</a:t>
            </a:r>
            <a:r>
              <a:rPr lang="zh-CN" altLang="en-US" b="1" i="0" dirty="0">
                <a:solidFill>
                  <a:srgbClr val="374151"/>
                </a:solidFill>
                <a:effectLst/>
                <a:latin typeface="Söhne"/>
              </a:rPr>
              <a:t>权限检查。此外，</a:t>
            </a:r>
            <a:r>
              <a:rPr lang="zh-CN" altLang="en-US" sz="1200" b="1" dirty="0">
                <a:sym typeface="Arial" panose="020B0604020202020204" pitchFamily="34" charset="0"/>
              </a:rPr>
              <a:t>域到类型的访问信息被保存在一组散列表中</a:t>
            </a:r>
            <a:r>
              <a:rPr lang="zh-CN" altLang="en-US" b="1" i="0" dirty="0">
                <a:solidFill>
                  <a:srgbClr val="374151"/>
                </a:solidFill>
                <a:effectLst/>
                <a:latin typeface="Söhne"/>
              </a:rPr>
              <a:t>，以支持高效的权限验证。</a:t>
            </a:r>
            <a:endParaRPr lang="en-US" altLang="zh-CN" b="1" i="0" dirty="0">
              <a:solidFill>
                <a:srgbClr val="374151"/>
              </a:solidFill>
              <a:effectLst/>
              <a:latin typeface="Söhne"/>
            </a:endParaRPr>
          </a:p>
          <a:p>
            <a:r>
              <a:rPr lang="zh-CN" altLang="en-US" b="1" i="0" dirty="0">
                <a:solidFill>
                  <a:srgbClr val="374151"/>
                </a:solidFill>
                <a:effectLst/>
                <a:latin typeface="Söhne"/>
              </a:rPr>
              <a:t>域访问的实现中则</a:t>
            </a:r>
            <a:r>
              <a:rPr lang="zh-CN" altLang="en-US" sz="1200" b="1" dirty="0">
                <a:sym typeface="Arial" panose="020B0604020202020204" pitchFamily="34" charset="0"/>
              </a:rPr>
              <a:t>不同域的进程之间的信号进行了限制，每个域结构体都包含一个dte_signal_ 结构体组成的链表。每个结构体包含信号序号和指向接受该信号域的指针， </a:t>
            </a:r>
            <a:endParaRPr lang="en-US" altLang="zh-CN" b="1" i="0" dirty="0">
              <a:solidFill>
                <a:srgbClr val="374151"/>
              </a:solidFill>
              <a:effectLst/>
              <a:latin typeface="Söhne"/>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53433" y="188531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53433" y="297507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53433" y="406482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42785" y="1836768"/>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42785" y="292021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42785" y="4003660"/>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1" Type="http://schemas.openxmlformats.org/officeDocument/2006/relationships/theme" Target="../theme/theme2.xml"/><Relationship Id="rId20" Type="http://schemas.openxmlformats.org/officeDocument/2006/relationships/slideLayout" Target="../slideLayouts/slideLayout40.xml"/><Relationship Id="rId2" Type="http://schemas.openxmlformats.org/officeDocument/2006/relationships/slideLayout" Target="../slideLayouts/slideLayout22.xml"/><Relationship Id="rId19" Type="http://schemas.openxmlformats.org/officeDocument/2006/relationships/slideLayout" Target="../slideLayouts/slideLayout39.xml"/><Relationship Id="rId18" Type="http://schemas.openxmlformats.org/officeDocument/2006/relationships/slideLayout" Target="../slideLayouts/slideLayout38.xml"/><Relationship Id="rId17" Type="http://schemas.openxmlformats.org/officeDocument/2006/relationships/slideLayout" Target="../slideLayouts/slideLayout37.xml"/><Relationship Id="rId16" Type="http://schemas.openxmlformats.org/officeDocument/2006/relationships/slideLayout" Target="../slideLayouts/slideLayout36.xml"/><Relationship Id="rId15" Type="http://schemas.openxmlformats.org/officeDocument/2006/relationships/slideLayout" Target="../slideLayouts/slideLayout35.xml"/><Relationship Id="rId14" Type="http://schemas.openxmlformats.org/officeDocument/2006/relationships/slideLayout" Target="../slideLayouts/slideLayout34.xml"/><Relationship Id="rId13" Type="http://schemas.openxmlformats.org/officeDocument/2006/relationships/slideLayout" Target="../slideLayouts/slideLayout33.xml"/><Relationship Id="rId12" Type="http://schemas.openxmlformats.org/officeDocument/2006/relationships/slideLayout" Target="../slideLayouts/slideLayout32.xml"/><Relationship Id="rId11" Type="http://schemas.openxmlformats.org/officeDocument/2006/relationships/slideLayout" Target="../slideLayouts/slideLayout31.xml"/><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8.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8.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8.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8.xml"/><Relationship Id="rId1"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8.xml"/><Relationship Id="rId1" Type="http://schemas.openxmlformats.org/officeDocument/2006/relationships/image" Target="../media/image9.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8.xml"/><Relationship Id="rId1"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1" name="组合 90"/>
          <p:cNvGrpSpPr/>
          <p:nvPr/>
        </p:nvGrpSpPr>
        <p:grpSpPr>
          <a:xfrm>
            <a:off x="2771675" y="200010"/>
            <a:ext cx="6473072" cy="6457980"/>
            <a:chOff x="2105799" y="20055838"/>
            <a:chExt cx="6748090" cy="6732363"/>
          </a:xfrm>
          <a:solidFill>
            <a:schemeClr val="bg1">
              <a:lumMod val="85000"/>
              <a:alpha val="20000"/>
            </a:schemeClr>
          </a:solidFill>
        </p:grpSpPr>
        <p:sp>
          <p:nvSpPr>
            <p:cNvPr id="96"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1"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9"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2"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4"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5"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6"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7"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8"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9" name="组合 118"/>
          <p:cNvGrpSpPr/>
          <p:nvPr/>
        </p:nvGrpSpPr>
        <p:grpSpPr>
          <a:xfrm>
            <a:off x="5371741" y="375946"/>
            <a:ext cx="1448518" cy="1445140"/>
            <a:chOff x="2105799" y="20055838"/>
            <a:chExt cx="6748090" cy="6732363"/>
          </a:xfrm>
          <a:solidFill>
            <a:schemeClr val="accent1"/>
          </a:solidFill>
        </p:grpSpPr>
        <p:sp>
          <p:nvSpPr>
            <p:cNvPr id="120"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2"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3"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4"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5"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6"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7"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8"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9"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0"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1"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2"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3"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4"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5"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6"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7"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8"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9"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0"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1"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2"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43" name="矩形 142"/>
          <p:cNvSpPr/>
          <p:nvPr/>
        </p:nvSpPr>
        <p:spPr>
          <a:xfrm>
            <a:off x="1113155" y="2517775"/>
            <a:ext cx="10355580" cy="829945"/>
          </a:xfrm>
          <a:prstGeom prst="rect">
            <a:avLst/>
          </a:prstGeom>
          <a:effectLst>
            <a:outerShdw blurRad="63500" sx="102000" sy="102000" algn="ctr" rotWithShape="0">
              <a:prstClr val="black">
                <a:alpha val="40000"/>
              </a:prstClr>
            </a:outerShdw>
          </a:effectLst>
        </p:spPr>
        <p:txBody>
          <a:bodyPr wrap="square">
            <a:spAutoFit/>
          </a:bodyPr>
          <a:lstStyle/>
          <a:p>
            <a:pPr algn="ctr">
              <a:lnSpc>
                <a:spcPct val="120000"/>
              </a:lnSpc>
              <a:defRPr/>
            </a:pPr>
            <a:r>
              <a:rPr lang="zh-CN" altLang="en-US" sz="4000" b="1" spc="300" dirty="0">
                <a:solidFill>
                  <a:schemeClr val="accent1"/>
                </a:solidFill>
                <a:latin typeface="Arial" panose="020B0604020202020204" pitchFamily="34" charset="0"/>
                <a:ea typeface="微软雅黑" panose="020B0503020204020204" pitchFamily="34" charset="-122"/>
                <a:cs typeface="+mn-ea"/>
              </a:rPr>
              <a:t>DTE 策略表示及在 Linux 中的实现</a:t>
            </a:r>
            <a:endParaRPr lang="zh-CN" altLang="en-US" sz="4000" b="1" spc="300" dirty="0">
              <a:solidFill>
                <a:schemeClr val="accent1"/>
              </a:solidFill>
              <a:latin typeface="Arial" panose="020B0604020202020204" pitchFamily="34" charset="0"/>
              <a:ea typeface="微软雅黑" panose="020B0503020204020204" pitchFamily="34" charset="-122"/>
              <a:cs typeface="+mn-ea"/>
            </a:endParaRPr>
          </a:p>
        </p:txBody>
      </p:sp>
      <p:sp>
        <p:nvSpPr>
          <p:cNvPr id="145" name="文本框 144"/>
          <p:cNvSpPr txBox="1"/>
          <p:nvPr/>
        </p:nvSpPr>
        <p:spPr>
          <a:xfrm>
            <a:off x="3706495" y="3771900"/>
            <a:ext cx="5780405"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chemeClr val="tx1">
                    <a:lumMod val="85000"/>
                    <a:lumOff val="15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小组成员：</a:t>
            </a:r>
            <a:endParaRPr kumimoji="0" lang="zh-CN" altLang="en-US" sz="1800" b="0" i="0" u="none" strike="noStrike" kern="1200" cap="none" spc="0" normalizeH="0" baseline="0" noProof="0" dirty="0">
              <a:ln>
                <a:noFill/>
              </a:ln>
              <a:solidFill>
                <a:schemeClr val="tx1">
                  <a:lumMod val="85000"/>
                  <a:lumOff val="15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8" name="文本框 147"/>
          <p:cNvSpPr txBox="1"/>
          <p:nvPr/>
        </p:nvSpPr>
        <p:spPr>
          <a:xfrm>
            <a:off x="4396033" y="6109993"/>
            <a:ext cx="3399934" cy="36830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操作系统与虚拟化安全</a:t>
            </a:r>
            <a:endParaRPr kumimoji="0" lang="zh-CN" altLang="en-US" sz="1800" b="0" i="0" u="none" strike="noStrike" kern="1200" cap="none" spc="0" normalizeH="0" baseline="0" noProof="0" dirty="0">
              <a:ln>
                <a:noFill/>
              </a:ln>
              <a:solidFill>
                <a:prstClr val="white">
                  <a:lumMod val="50000"/>
                </a:prst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6" name="组合 5"/>
          <p:cNvGrpSpPr/>
          <p:nvPr/>
        </p:nvGrpSpPr>
        <p:grpSpPr>
          <a:xfrm>
            <a:off x="2106891" y="6288048"/>
            <a:ext cx="7978219" cy="0"/>
            <a:chOff x="2158738" y="6288048"/>
            <a:chExt cx="7978219" cy="0"/>
          </a:xfrm>
        </p:grpSpPr>
        <p:cxnSp>
          <p:nvCxnSpPr>
            <p:cNvPr id="5" name="直接连接符 4"/>
            <p:cNvCxnSpPr/>
            <p:nvPr/>
          </p:nvCxnSpPr>
          <p:spPr>
            <a:xfrm>
              <a:off x="2158738" y="6288048"/>
              <a:ext cx="2237295"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149" name="直接连接符 148"/>
            <p:cNvCxnSpPr/>
            <p:nvPr/>
          </p:nvCxnSpPr>
          <p:spPr>
            <a:xfrm>
              <a:off x="7899662" y="6288048"/>
              <a:ext cx="2237295" cy="0"/>
            </a:xfrm>
            <a:prstGeom prst="line">
              <a:avLst/>
            </a:prstGeom>
          </p:spPr>
          <p:style>
            <a:lnRef idx="1">
              <a:schemeClr val="accent3"/>
            </a:lnRef>
            <a:fillRef idx="0">
              <a:schemeClr val="accent3"/>
            </a:fillRef>
            <a:effectRef idx="0">
              <a:schemeClr val="accent3"/>
            </a:effectRef>
            <a:fontRef idx="minor">
              <a:schemeClr val="tx1"/>
            </a:fontRef>
          </p:style>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a:sym typeface="Arial" panose="020B0604020202020204" pitchFamily="34" charset="0"/>
              </a:rPr>
              <a:t>DTE 的实现</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a:bodyPr>
          <a:lstStyle/>
          <a:p>
            <a:pPr fontAlgn="auto">
              <a:lnSpc>
                <a:spcPct val="140000"/>
              </a:lnSpc>
            </a:pPr>
            <a:r>
              <a:rPr sz="1800" dirty="0">
                <a:sym typeface="Arial" panose="020B0604020202020204" pitchFamily="34" charset="0"/>
              </a:rPr>
              <a:t>域转换实施</a:t>
            </a:r>
            <a:endParaRPr sz="1800" dirty="0">
              <a:sym typeface="Arial" panose="020B0604020202020204" pitchFamily="34" charset="0"/>
            </a:endParaRPr>
          </a:p>
          <a:p>
            <a:pPr lvl="1" fontAlgn="auto">
              <a:lnSpc>
                <a:spcPct val="140000"/>
              </a:lnSpc>
            </a:pPr>
            <a:r>
              <a:rPr lang="zh-CN" altLang="en-US" sz="1600" b="1" dirty="0">
                <a:sym typeface="Arial" panose="020B0604020202020204" pitchFamily="34" charset="0"/>
              </a:rPr>
              <a:t>每次执行文件时可能有三种类型的域转换</a:t>
            </a:r>
            <a:endParaRPr lang="zh-CN" altLang="en-US" sz="1600" b="1" dirty="0">
              <a:sym typeface="Arial" panose="020B0604020202020204" pitchFamily="34" charset="0"/>
            </a:endParaRPr>
          </a:p>
          <a:p>
            <a:pPr lvl="1" fontAlgn="auto">
              <a:lnSpc>
                <a:spcPct val="140000"/>
              </a:lnSpc>
            </a:pPr>
            <a:r>
              <a:rPr lang="zh-CN" altLang="en-US" sz="1600" dirty="0">
                <a:sym typeface="Arial" panose="020B0604020202020204" pitchFamily="34" charset="0"/>
              </a:rPr>
              <a:t>第一种是</a:t>
            </a:r>
            <a:r>
              <a:rPr lang="zh-CN" altLang="en-US" sz="1600" b="1" dirty="0">
                <a:sym typeface="Arial" panose="020B0604020202020204" pitchFamily="34" charset="0"/>
              </a:rPr>
              <a:t>自动或强制的域转换</a:t>
            </a:r>
            <a:r>
              <a:rPr lang="zh-CN" altLang="en-US" sz="1600" dirty="0">
                <a:sym typeface="Arial" panose="020B0604020202020204" pitchFamily="34" charset="0"/>
              </a:rPr>
              <a:t>，每次进程</a:t>
            </a:r>
            <a:r>
              <a:rPr lang="zh-CN" altLang="en-US" sz="1600" b="1" dirty="0">
                <a:sym typeface="Arial" panose="020B0604020202020204" pitchFamily="34" charset="0"/>
              </a:rPr>
              <a:t>调用 execve 执行程序时</a:t>
            </a:r>
            <a:r>
              <a:rPr lang="zh-CN" altLang="en-US" sz="1600" dirty="0">
                <a:sym typeface="Arial" panose="020B0604020202020204" pitchFamily="34" charset="0"/>
              </a:rPr>
              <a:t>都要检查正在被执行的文件是否是要转换到的域的入口文件</a:t>
            </a:r>
            <a:endParaRPr lang="zh-CN" altLang="en-US" sz="1600" dirty="0">
              <a:sym typeface="Arial" panose="020B0604020202020204" pitchFamily="34" charset="0"/>
            </a:endParaRPr>
          </a:p>
          <a:p>
            <a:pPr lvl="1" fontAlgn="auto">
              <a:lnSpc>
                <a:spcPct val="140000"/>
              </a:lnSpc>
            </a:pPr>
            <a:r>
              <a:rPr lang="zh-CN" altLang="en-US" sz="1600" dirty="0">
                <a:sym typeface="Arial" panose="020B0604020202020204" pitchFamily="34" charset="0"/>
              </a:rPr>
              <a:t>第二种是</a:t>
            </a:r>
            <a:r>
              <a:rPr lang="zh-CN" altLang="en-US" sz="1600" b="1" dirty="0">
                <a:sym typeface="Arial" panose="020B0604020202020204" pitchFamily="34" charset="0"/>
              </a:rPr>
              <a:t>执行或用户请求的域转换</a:t>
            </a:r>
            <a:r>
              <a:rPr lang="zh-CN" altLang="en-US" sz="1600" dirty="0">
                <a:sym typeface="Arial" panose="020B0604020202020204" pitchFamily="34" charset="0"/>
              </a:rPr>
              <a:t>后，这</a:t>
            </a:r>
            <a:r>
              <a:rPr lang="zh-CN" altLang="en-US" sz="1600" b="1" dirty="0">
                <a:sym typeface="Arial" panose="020B0604020202020204" pitchFamily="34" charset="0"/>
              </a:rPr>
              <a:t>通过一个新的系统调用 sys_dte_execve 实现</a:t>
            </a:r>
            <a:r>
              <a:rPr lang="zh-CN" altLang="en-US" sz="1600" dirty="0">
                <a:sym typeface="Arial" panose="020B0604020202020204" pitchFamily="34" charset="0"/>
              </a:rPr>
              <a:t>，该系统调用在execve 上附加了一个包含请求的域的参数</a:t>
            </a:r>
            <a:endParaRPr lang="zh-CN" altLang="en-US" sz="1600" dirty="0">
              <a:sym typeface="Arial" panose="020B0604020202020204" pitchFamily="34" charset="0"/>
            </a:endParaRPr>
          </a:p>
          <a:p>
            <a:pPr lvl="1" fontAlgn="auto">
              <a:lnSpc>
                <a:spcPct val="140000"/>
              </a:lnSpc>
            </a:pPr>
            <a:r>
              <a:rPr lang="zh-CN" altLang="en-US" sz="1600" dirty="0">
                <a:sym typeface="Arial" panose="020B0604020202020204" pitchFamily="34" charset="0"/>
              </a:rPr>
              <a:t>第三种也是默认的转换是 NULL 转换，不改变域</a:t>
            </a:r>
            <a:endParaRPr lang="zh-CN" altLang="en-US" sz="1600" dirty="0">
              <a:sym typeface="Arial" panose="020B0604020202020204" pitchFamily="34" charset="0"/>
            </a:endParaRPr>
          </a:p>
          <a:p>
            <a:pPr lvl="1" fontAlgn="auto">
              <a:lnSpc>
                <a:spcPct val="140000"/>
              </a:lnSpc>
            </a:pPr>
            <a:r>
              <a:rPr lang="zh-CN" altLang="en-US" sz="1600" b="1" dirty="0">
                <a:sym typeface="Arial" panose="020B0604020202020204" pitchFamily="34" charset="0"/>
              </a:rPr>
              <a:t>域结构体会链接两种结构体，保存域转换信息。每个域结构都包含一个执行会导致自动域转换的路径名，以及要切换到的域的哈希表</a:t>
            </a:r>
            <a:endParaRPr lang="zh-CN" altLang="en-US" sz="1600" b="1" dirty="0">
              <a:sym typeface="Arial" panose="020B0604020202020204" pitchFamily="34" charset="0"/>
            </a:endParaRPr>
          </a:p>
          <a:p>
            <a:pPr lvl="1" fontAlgn="auto">
              <a:lnSpc>
                <a:spcPct val="140000"/>
              </a:lnSpc>
            </a:pPr>
            <a:r>
              <a:rPr lang="zh-CN" altLang="en-US" sz="1600" dirty="0">
                <a:sym typeface="Arial" panose="020B0604020202020204" pitchFamily="34" charset="0"/>
              </a:rPr>
              <a:t>域结构体还有一个表示允许的执行转换的结构体链表，指向允许某个执行转换的域。要检查对某个域的执行访问，首先检查请求的域的执行入口文件，然后检查正在执行的文件是否为域入口文件</a:t>
            </a:r>
            <a:endParaRPr lang="zh-CN" altLang="en-US" sz="1600" dirty="0">
              <a:sym typeface="Arial" panose="020B0604020202020204" pitchFamily="34" charset="0"/>
            </a:endParaRPr>
          </a:p>
          <a:p>
            <a:pPr marL="0" lvl="0" indent="0" fontAlgn="auto">
              <a:lnSpc>
                <a:spcPct val="140000"/>
              </a:lnSpc>
              <a:buNone/>
            </a:pPr>
            <a:endParaRPr lang="zh-CN" altLang="en-US" sz="1595"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a:sym typeface="Arial" panose="020B0604020202020204" pitchFamily="34" charset="0"/>
              </a:rPr>
              <a:t>DTE 的实现</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a:bodyPr>
          <a:lstStyle/>
          <a:p>
            <a:pPr fontAlgn="auto">
              <a:lnSpc>
                <a:spcPct val="140000"/>
              </a:lnSpc>
            </a:pPr>
            <a:r>
              <a:rPr lang="zh-CN" altLang="en-US" sz="1800" dirty="0">
                <a:sym typeface="Arial" panose="020B0604020202020204" pitchFamily="34" charset="0"/>
              </a:rPr>
              <a:t>DTE 策略文件</a:t>
            </a:r>
            <a:endParaRPr lang="zh-CN" altLang="en-US" sz="1800" dirty="0">
              <a:sym typeface="Arial" panose="020B0604020202020204" pitchFamily="34" charset="0"/>
            </a:endParaRPr>
          </a:p>
          <a:p>
            <a:pPr lvl="1" fontAlgn="auto">
              <a:lnSpc>
                <a:spcPct val="140000"/>
              </a:lnSpc>
            </a:pPr>
            <a:r>
              <a:rPr sz="1600" b="1" dirty="0">
                <a:sym typeface="Arial" panose="020B0604020202020204" pitchFamily="34" charset="0"/>
              </a:rPr>
              <a:t>DTE </a:t>
            </a:r>
            <a:r>
              <a:rPr sz="1600" b="1" dirty="0" err="1">
                <a:sym typeface="Arial" panose="020B0604020202020204" pitchFamily="34" charset="0"/>
              </a:rPr>
              <a:t>策略文件</a:t>
            </a:r>
            <a:r>
              <a:rPr sz="1600" b="1" dirty="0">
                <a:sym typeface="Arial" panose="020B0604020202020204" pitchFamily="34" charset="0"/>
              </a:rPr>
              <a:t> /</a:t>
            </a:r>
            <a:r>
              <a:rPr sz="1600" b="1" dirty="0" err="1">
                <a:sym typeface="Arial" panose="020B0604020202020204" pitchFamily="34" charset="0"/>
              </a:rPr>
              <a:t>etc</a:t>
            </a:r>
            <a:r>
              <a:rPr sz="1600" b="1" dirty="0">
                <a:sym typeface="Arial" panose="020B0604020202020204" pitchFamily="34" charset="0"/>
              </a:rPr>
              <a:t>/</a:t>
            </a:r>
            <a:r>
              <a:rPr sz="1600" b="1" dirty="0" err="1">
                <a:sym typeface="Arial" panose="020B0604020202020204" pitchFamily="34" charset="0"/>
              </a:rPr>
              <a:t>dte.conf</a:t>
            </a:r>
            <a:r>
              <a:rPr sz="1600" b="1" dirty="0">
                <a:sym typeface="Arial" panose="020B0604020202020204" pitchFamily="34" charset="0"/>
              </a:rPr>
              <a:t> </a:t>
            </a:r>
            <a:r>
              <a:rPr sz="1600" b="1" dirty="0" err="1">
                <a:sym typeface="Arial" panose="020B0604020202020204" pitchFamily="34" charset="0"/>
              </a:rPr>
              <a:t>首先枚举类和域，然后指定文件系统根</a:t>
            </a:r>
            <a:r>
              <a:rPr sz="1600" b="1" dirty="0">
                <a:sym typeface="Arial" panose="020B0604020202020204" pitchFamily="34" charset="0"/>
              </a:rPr>
              <a:t>（" / "）</a:t>
            </a:r>
            <a:r>
              <a:rPr sz="1600" b="1" dirty="0" err="1">
                <a:sym typeface="Arial" panose="020B0604020202020204" pitchFamily="34" charset="0"/>
              </a:rPr>
              <a:t>及其子文件</a:t>
            </a:r>
            <a:r>
              <a:rPr sz="1600" b="1" dirty="0">
                <a:sym typeface="Arial" panose="020B0604020202020204" pitchFamily="34" charset="0"/>
              </a:rPr>
              <a:t>/</a:t>
            </a:r>
            <a:r>
              <a:rPr sz="1600" b="1" dirty="0" err="1">
                <a:sym typeface="Arial" panose="020B0604020202020204" pitchFamily="34" charset="0"/>
              </a:rPr>
              <a:t>子目录的默认类型，第一个运行进程</a:t>
            </a:r>
            <a:r>
              <a:rPr sz="1600" b="1" dirty="0">
                <a:sym typeface="Arial" panose="020B0604020202020204" pitchFamily="34" charset="0"/>
              </a:rPr>
              <a:t>（ </a:t>
            </a:r>
            <a:r>
              <a:rPr sz="1600" b="1" dirty="0" err="1">
                <a:sym typeface="Arial" panose="020B0604020202020204" pitchFamily="34" charset="0"/>
              </a:rPr>
              <a:t>init</a:t>
            </a:r>
            <a:r>
              <a:rPr sz="1600" b="1" dirty="0">
                <a:sym typeface="Arial" panose="020B0604020202020204" pitchFamily="34" charset="0"/>
              </a:rPr>
              <a:t> ）</a:t>
            </a:r>
            <a:r>
              <a:rPr sz="1600" b="1" dirty="0" err="1">
                <a:sym typeface="Arial" panose="020B0604020202020204" pitchFamily="34" charset="0"/>
              </a:rPr>
              <a:t>的所属域</a:t>
            </a:r>
            <a:endParaRPr sz="1600" b="1" dirty="0">
              <a:sym typeface="Arial" panose="020B0604020202020204" pitchFamily="34" charset="0"/>
            </a:endParaRPr>
          </a:p>
          <a:p>
            <a:pPr lvl="1" fontAlgn="auto">
              <a:lnSpc>
                <a:spcPct val="140000"/>
              </a:lnSpc>
            </a:pPr>
            <a:r>
              <a:rPr lang="zh-CN" altLang="en-US" sz="1600" b="1" dirty="0">
                <a:sym typeface="Arial" panose="020B0604020202020204" pitchFamily="34" charset="0"/>
              </a:rPr>
              <a:t>然后对具体每个域进行了定义。指定每个域的进入点文件、允许的类型访问、允许的域转换和允许的向其他域中进程发送的信号。</a:t>
            </a:r>
            <a:endParaRPr lang="zh-CN" altLang="en-US" sz="1600" b="1" dirty="0">
              <a:sym typeface="Arial" panose="020B0604020202020204" pitchFamily="34" charset="0"/>
            </a:endParaRPr>
          </a:p>
          <a:p>
            <a:pPr lvl="1" fontAlgn="auto">
              <a:lnSpc>
                <a:spcPct val="140000"/>
              </a:lnSpc>
            </a:pPr>
            <a:r>
              <a:rPr lang="zh-CN" altLang="en-US" sz="1600" b="1" dirty="0">
                <a:sym typeface="Arial" panose="020B0604020202020204" pitchFamily="34" charset="0"/>
              </a:rPr>
              <a:t>还列出类型赋值规则。</a:t>
            </a:r>
            <a:endParaRPr lang="zh-CN" altLang="en-US" sz="1600" b="1" dirty="0">
              <a:sym typeface="Arial" panose="020B0604020202020204" pitchFamily="34" charset="0"/>
            </a:endParaRPr>
          </a:p>
          <a:p>
            <a:pPr lvl="0" fontAlgn="auto">
              <a:lnSpc>
                <a:spcPct val="140000"/>
              </a:lnSpc>
            </a:pPr>
            <a:r>
              <a:rPr lang="zh-CN" altLang="en-US" sz="1800" dirty="0">
                <a:sym typeface="Arial" panose="020B0604020202020204" pitchFamily="34" charset="0"/>
              </a:rPr>
              <a:t>DTE API</a:t>
            </a:r>
            <a:endParaRPr lang="zh-CN" altLang="en-US" sz="1800" dirty="0">
              <a:sym typeface="Arial" panose="020B0604020202020204" pitchFamily="34" charset="0"/>
            </a:endParaRPr>
          </a:p>
          <a:p>
            <a:pPr lvl="1" fontAlgn="auto">
              <a:lnSpc>
                <a:spcPct val="140000"/>
              </a:lnSpc>
            </a:pPr>
            <a:r>
              <a:rPr lang="zh-CN" altLang="en-US" sz="1595" dirty="0">
                <a:sym typeface="Arial" panose="020B0604020202020204" pitchFamily="34" charset="0"/>
              </a:rPr>
              <a:t>提供了三个系统调用以允许软件与 DTE 交互。 sys_dte_exec 上面已做说明。用户可以调用sys_dte_gettype 来了解与文件相关联的类型，可以调用 sys_dte_getdomain 来了解与进程关联的域</a:t>
            </a:r>
            <a:endParaRPr lang="zh-CN" altLang="en-US" sz="1595" dirty="0">
              <a:sym typeface="Arial" panose="020B0604020202020204" pitchFamily="34" charset="0"/>
            </a:endParaRPr>
          </a:p>
          <a:p>
            <a:pPr lvl="1" fontAlgn="auto">
              <a:lnSpc>
                <a:spcPct val="140000"/>
              </a:lnSpc>
            </a:pPr>
            <a:endParaRPr lang="zh-CN" altLang="en-US" sz="1595" dirty="0">
              <a:sym typeface="Arial" panose="020B0604020202020204" pitchFamily="34" charset="0"/>
            </a:endParaRPr>
          </a:p>
          <a:p>
            <a:pPr lvl="1" fontAlgn="auto">
              <a:lnSpc>
                <a:spcPct val="140000"/>
              </a:lnSpc>
            </a:pPr>
            <a:endParaRPr lang="zh-CN" altLang="en-US" sz="1595" dirty="0">
              <a:sym typeface="Arial" panose="020B0604020202020204" pitchFamily="34" charset="0"/>
            </a:endParaRPr>
          </a:p>
          <a:p>
            <a:pPr lvl="1" fontAlgn="auto">
              <a:lnSpc>
                <a:spcPct val="140000"/>
              </a:lnSpc>
            </a:pPr>
            <a:endParaRPr lang="zh-CN" altLang="en-US" sz="1595" dirty="0">
              <a:sym typeface="Arial" panose="020B0604020202020204" pitchFamily="34" charset="0"/>
            </a:endParaRPr>
          </a:p>
          <a:p>
            <a:pPr lvl="1" fontAlgn="auto">
              <a:lnSpc>
                <a:spcPct val="140000"/>
              </a:lnSpc>
            </a:pPr>
            <a:endParaRPr lang="zh-CN" altLang="en-US" sz="1595" dirty="0">
              <a:sym typeface="Arial" panose="020B0604020202020204" pitchFamily="34" charset="0"/>
            </a:endParaRPr>
          </a:p>
          <a:p>
            <a:pPr lvl="1" fontAlgn="auto">
              <a:lnSpc>
                <a:spcPct val="140000"/>
              </a:lnSpc>
            </a:pPr>
            <a:endParaRPr lang="zh-CN" altLang="en-US" sz="1595" dirty="0">
              <a:sym typeface="Arial" panose="020B0604020202020204" pitchFamily="34" charset="0"/>
            </a:endParaRPr>
          </a:p>
        </p:txBody>
      </p:sp>
      <p:pic>
        <p:nvPicPr>
          <p:cNvPr id="2" name="图片 1"/>
          <p:cNvPicPr>
            <a:picLocks noChangeAspect="1"/>
          </p:cNvPicPr>
          <p:nvPr/>
        </p:nvPicPr>
        <p:blipFill>
          <a:blip r:embed="rId1"/>
          <a:stretch>
            <a:fillRect/>
          </a:stretch>
        </p:blipFill>
        <p:spPr>
          <a:xfrm>
            <a:off x="3687724" y="4483100"/>
            <a:ext cx="4606645" cy="23749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0"/>
          </p:nvPr>
        </p:nvSpPr>
        <p:spPr/>
        <p:txBody>
          <a:bodyPr/>
          <a:lstStyle/>
          <a:p>
            <a:r>
              <a:rPr lang="en-US" altLang="zh-CN" dirty="0">
                <a:sym typeface="Arial" panose="020B0604020202020204" pitchFamily="34" charset="0"/>
              </a:rPr>
              <a:t>03</a:t>
            </a:r>
            <a:endParaRPr lang="zh-CN" altLang="en-US" dirty="0">
              <a:sym typeface="Arial" panose="020B0604020202020204" pitchFamily="34" charset="0"/>
            </a:endParaRPr>
          </a:p>
        </p:txBody>
      </p:sp>
      <p:sp>
        <p:nvSpPr>
          <p:cNvPr id="19" name="文本占位符 18"/>
          <p:cNvSpPr>
            <a:spLocks noGrp="1"/>
          </p:cNvSpPr>
          <p:nvPr>
            <p:ph type="body" sz="quarter" idx="11"/>
          </p:nvPr>
        </p:nvSpPr>
        <p:spPr>
          <a:xfrm>
            <a:off x="882188" y="3684327"/>
            <a:ext cx="8401512" cy="836873"/>
          </a:xfrm>
        </p:spPr>
        <p:txBody>
          <a:bodyPr/>
          <a:lstStyle/>
          <a:p>
            <a:r>
              <a:rPr lang="zh-CN" altLang="en-US" dirty="0">
                <a:sym typeface="Arial" panose="020B0604020202020204" pitchFamily="34" charset="0"/>
              </a:rPr>
              <a:t>可行性验证实验和结构分析</a:t>
            </a:r>
            <a:endParaRPr lang="zh-CN" altLang="en-US" dirty="0">
              <a:sym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lang="zh-CN" altLang="en-US" dirty="0">
                <a:sym typeface="Arial" panose="020B0604020202020204" pitchFamily="34" charset="0"/>
              </a:rPr>
              <a:t>可行性验证实验和结构分析</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a:bodyPr>
          <a:lstStyle/>
          <a:p>
            <a:pPr fontAlgn="auto">
              <a:lnSpc>
                <a:spcPct val="140000"/>
              </a:lnSpc>
            </a:pPr>
            <a:r>
              <a:rPr lang="zh-CN" altLang="en-US" sz="1800" b="0" dirty="0">
                <a:sym typeface="Arial" panose="020B0604020202020204" pitchFamily="34" charset="0"/>
              </a:rPr>
              <a:t>在 400 Mhz Pentium Ⅱ，512K L2 cache，384M ram 配置上进行测试，使用 Pentium 时钟周期计时。</a:t>
            </a:r>
            <a:r>
              <a:rPr lang="zh-CN" altLang="en-US" sz="1800" dirty="0">
                <a:sym typeface="Arial" panose="020B0604020202020204" pitchFamily="34" charset="0"/>
              </a:rPr>
              <a:t>每个测试都在一个 DTE 编译的内核和一个使用 DTE 策略编译的内核上进行</a:t>
            </a:r>
            <a:endParaRPr lang="zh-CN" altLang="en-US" sz="1800" dirty="0">
              <a:sym typeface="Arial" panose="020B0604020202020204" pitchFamily="34" charset="0"/>
            </a:endParaRPr>
          </a:p>
          <a:p>
            <a:pPr fontAlgn="auto">
              <a:lnSpc>
                <a:spcPct val="140000"/>
              </a:lnSpc>
            </a:pPr>
            <a:r>
              <a:rPr lang="zh-CN" altLang="en-US" sz="1800" dirty="0">
                <a:sym typeface="Arial" panose="020B0604020202020204" pitchFamily="34" charset="0"/>
              </a:rPr>
              <a:t>权限检查</a:t>
            </a:r>
            <a:endParaRPr lang="zh-CN" altLang="en-US" sz="1800" dirty="0">
              <a:sym typeface="Arial" panose="020B0604020202020204" pitchFamily="34" charset="0"/>
            </a:endParaRPr>
          </a:p>
          <a:p>
            <a:pPr lvl="1" fontAlgn="auto">
              <a:lnSpc>
                <a:spcPct val="140000"/>
              </a:lnSpc>
            </a:pPr>
            <a:r>
              <a:rPr lang="zh-CN" altLang="en-US" sz="1600" b="1" dirty="0">
                <a:sym typeface="Arial" panose="020B0604020202020204" pitchFamily="34" charset="0"/>
              </a:rPr>
              <a:t>任何文件操作之前都会调用 fs/namei_c:permission 内核函数检查用户是否被授权执行所请求的操作。</a:t>
            </a:r>
            <a:r>
              <a:rPr lang="zh-CN" altLang="en-US" sz="1600" dirty="0">
                <a:sym typeface="Arial" panose="020B0604020202020204" pitchFamily="34" charset="0"/>
              </a:rPr>
              <a:t>检查域到类型的访问权限的代码位于该函数顶部，以便在标准 UNIX 权限之前检查 DTE 权限</a:t>
            </a:r>
            <a:endParaRPr lang="zh-CN" altLang="en-US" sz="1600" dirty="0">
              <a:sym typeface="Arial" panose="020B0604020202020204" pitchFamily="34" charset="0"/>
            </a:endParaRPr>
          </a:p>
          <a:p>
            <a:pPr lvl="1" fontAlgn="auto">
              <a:lnSpc>
                <a:spcPct val="140000"/>
              </a:lnSpc>
            </a:pPr>
            <a:r>
              <a:rPr lang="zh-CN" altLang="en-US" sz="1600" dirty="0">
                <a:sym typeface="Arial" panose="020B0604020202020204" pitchFamily="34" charset="0"/>
              </a:rPr>
              <a:t>上面已经说过每个域都有一个哈希表，以类型名称为键，列出域对各个类型的访问权限。因此当类型数目一定时 DTE 权限检查非常快，为常数级。当然因为需要先找到路径名，然后对它进行哈希，时间对于路径名长度是线性的</a:t>
            </a:r>
            <a:endParaRPr lang="zh-CN" altLang="en-US" sz="1600" dirty="0">
              <a:sym typeface="Arial" panose="020B0604020202020204" pitchFamily="34" charset="0"/>
            </a:endParaRPr>
          </a:p>
          <a:p>
            <a:pPr lvl="1" fontAlgn="auto">
              <a:lnSpc>
                <a:spcPct val="140000"/>
              </a:lnSpc>
            </a:pPr>
            <a:r>
              <a:rPr lang="zh-CN" altLang="en-US" sz="1600" dirty="0">
                <a:sym typeface="Arial" panose="020B0604020202020204" pitchFamily="34" charset="0"/>
              </a:rPr>
              <a:t>当在某个文件/目录上第一次调用该函数时需要根据存储 DTE 类型赋值规则信息的映射节点树自底向上设置各个节点的 etype 值，这可能会造成一定的性能影响。通常情况下查找路径对应的类型较快。</a:t>
            </a:r>
            <a:endParaRPr lang="zh-CN" altLang="en-US" sz="1600" dirty="0">
              <a:sym typeface="Arial" panose="020B0604020202020204" pitchFamily="34" charset="0"/>
            </a:endParaRPr>
          </a:p>
          <a:p>
            <a:pPr lvl="1" fontAlgn="auto">
              <a:lnSpc>
                <a:spcPct val="140000"/>
              </a:lnSpc>
            </a:pPr>
            <a:r>
              <a:rPr lang="zh-CN" altLang="en-US" sz="1600" b="1" dirty="0">
                <a:sym typeface="Arial" panose="020B0604020202020204" pitchFamily="34" charset="0"/>
              </a:rPr>
              <a:t>经过多次测试计算表明：添加的 DTE 相关代码为每个 permission 调用增加了 1578±400 个时钟周期。</a:t>
            </a:r>
            <a:endParaRPr lang="zh-CN" altLang="en-US" sz="1600" b="1" dirty="0">
              <a:sym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lang="zh-CN" altLang="en-US" dirty="0">
                <a:sym typeface="Arial" panose="020B0604020202020204" pitchFamily="34" charset="0"/>
              </a:rPr>
              <a:t>可行性验证实验和结构分析</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a:bodyPr>
          <a:lstStyle/>
          <a:p>
            <a:pPr fontAlgn="auto">
              <a:lnSpc>
                <a:spcPct val="140000"/>
              </a:lnSpc>
            </a:pPr>
            <a:r>
              <a:rPr lang="zh-CN" altLang="en-US" sz="1800" dirty="0">
                <a:sym typeface="Arial" panose="020B0604020202020204" pitchFamily="34" charset="0"/>
              </a:rPr>
              <a:t>目录查找</a:t>
            </a:r>
            <a:endParaRPr lang="zh-CN" altLang="en-US" sz="1800" dirty="0">
              <a:sym typeface="Arial" panose="020B0604020202020204" pitchFamily="34" charset="0"/>
            </a:endParaRPr>
          </a:p>
          <a:p>
            <a:pPr lvl="1" fontAlgn="auto">
              <a:lnSpc>
                <a:spcPct val="140000"/>
              </a:lnSpc>
            </a:pPr>
            <a:r>
              <a:rPr lang="zh-CN" altLang="en-US" sz="1600" b="1" dirty="0">
                <a:sym typeface="Arial" panose="020B0604020202020204" pitchFamily="34" charset="0"/>
              </a:rPr>
              <a:t>查找给定路径名所需的时间可能对系统的性能影响较大。</a:t>
            </a:r>
            <a:r>
              <a:rPr lang="zh-CN" altLang="en-US" sz="1600" dirty="0">
                <a:sym typeface="Arial" panose="020B0604020202020204" pitchFamily="34" charset="0"/>
              </a:rPr>
              <a:t>在Linux内核中执行此任务的函数是 fs/name.c:lookup dentry 在两处收到 DTE 的影响</a:t>
            </a:r>
            <a:endParaRPr lang="zh-CN" altLang="en-US" sz="1600" dirty="0">
              <a:sym typeface="Arial" panose="020B0604020202020204" pitchFamily="34" charset="0"/>
            </a:endParaRPr>
          </a:p>
          <a:p>
            <a:pPr lvl="2" fontAlgn="auto">
              <a:lnSpc>
                <a:spcPct val="140000"/>
              </a:lnSpc>
            </a:pPr>
            <a:r>
              <a:rPr lang="zh-CN" altLang="en-US" sz="1330" dirty="0">
                <a:sym typeface="Arial" panose="020B0604020202020204" pitchFamily="34" charset="0"/>
              </a:rPr>
              <a:t>对每个路径名里的子目录， lookup_dentry 调用 permission 检查执行权限</a:t>
            </a:r>
            <a:endParaRPr lang="zh-CN" altLang="en-US" sz="1330" dirty="0">
              <a:sym typeface="Arial" panose="020B0604020202020204" pitchFamily="34" charset="0"/>
            </a:endParaRPr>
          </a:p>
          <a:p>
            <a:pPr lvl="2" fontAlgn="auto">
              <a:lnSpc>
                <a:spcPct val="140000"/>
              </a:lnSpc>
            </a:pPr>
            <a:r>
              <a:rPr lang="zh-CN" altLang="en-US" sz="1330" dirty="0">
                <a:sym typeface="Arial" panose="020B0604020202020204" pitchFamily="34" charset="0"/>
              </a:rPr>
              <a:t>如果要查找的最深层路径元素还没有设置类型，要像上面提到的一样进行设置</a:t>
            </a:r>
            <a:endParaRPr lang="zh-CN" altLang="en-US" sz="1330" dirty="0">
              <a:sym typeface="Arial" panose="020B0604020202020204" pitchFamily="34" charset="0"/>
            </a:endParaRPr>
          </a:p>
          <a:p>
            <a:pPr lvl="1" fontAlgn="auto">
              <a:lnSpc>
                <a:spcPct val="140000"/>
              </a:lnSpc>
            </a:pPr>
            <a:r>
              <a:rPr lang="zh-CN" altLang="en-US" sz="1600" dirty="0">
                <a:sym typeface="Arial" panose="020B0604020202020204" pitchFamily="34" charset="0"/>
              </a:rPr>
              <a:t>对一组路径名（深度依次从1到9）进行计时查找，分文件存在和不存在两种情况。第一次执行时没有路径名组件缓存，后续执行时所有的路径组件和对应的 DTE 类型信息被缓存。 </a:t>
            </a: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p:txBody>
      </p:sp>
      <p:pic>
        <p:nvPicPr>
          <p:cNvPr id="2" name="图片 1"/>
          <p:cNvPicPr>
            <a:picLocks noChangeAspect="1"/>
          </p:cNvPicPr>
          <p:nvPr/>
        </p:nvPicPr>
        <p:blipFill>
          <a:blip r:embed="rId1"/>
          <a:srcRect b="50000"/>
          <a:stretch>
            <a:fillRect/>
          </a:stretch>
        </p:blipFill>
        <p:spPr>
          <a:xfrm>
            <a:off x="720090" y="3609340"/>
            <a:ext cx="5321935" cy="2874010"/>
          </a:xfrm>
          <a:prstGeom prst="rect">
            <a:avLst/>
          </a:prstGeom>
        </p:spPr>
      </p:pic>
      <p:pic>
        <p:nvPicPr>
          <p:cNvPr id="3" name="图片 2"/>
          <p:cNvPicPr>
            <a:picLocks noChangeAspect="1"/>
          </p:cNvPicPr>
          <p:nvPr/>
        </p:nvPicPr>
        <p:blipFill>
          <a:blip r:embed="rId1"/>
          <a:srcRect t="51484"/>
          <a:stretch>
            <a:fillRect/>
          </a:stretch>
        </p:blipFill>
        <p:spPr>
          <a:xfrm>
            <a:off x="6042025" y="3504565"/>
            <a:ext cx="5321935" cy="278828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lang="zh-CN" altLang="en-US" dirty="0">
                <a:sym typeface="Arial" panose="020B0604020202020204" pitchFamily="34" charset="0"/>
              </a:rPr>
              <a:t>可行性验证实验和结构分析</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a:bodyPr>
          <a:lstStyle/>
          <a:p>
            <a:pPr fontAlgn="auto">
              <a:lnSpc>
                <a:spcPct val="140000"/>
              </a:lnSpc>
            </a:pPr>
            <a:r>
              <a:rPr lang="zh-CN" altLang="en-US" sz="1800" dirty="0">
                <a:sym typeface="Arial" panose="020B0604020202020204" pitchFamily="34" charset="0"/>
              </a:rPr>
              <a:t>目录查找</a:t>
            </a:r>
            <a:endParaRPr lang="zh-CN" altLang="en-US" sz="1800" dirty="0">
              <a:sym typeface="Arial" panose="020B0604020202020204" pitchFamily="34" charset="0"/>
            </a:endParaRPr>
          </a:p>
          <a:p>
            <a:pPr lvl="1" fontAlgn="auto">
              <a:lnSpc>
                <a:spcPct val="140000"/>
              </a:lnSpc>
            </a:pPr>
            <a:r>
              <a:rPr lang="zh-CN" altLang="en-US" sz="1600" dirty="0">
                <a:sym typeface="Arial" panose="020B0604020202020204" pitchFamily="34" charset="0"/>
              </a:rPr>
              <a:t>对于查找未缓存文件名的情况，结果似乎难以预测</a:t>
            </a:r>
            <a:endParaRPr lang="zh-CN" altLang="en-US" sz="1600" dirty="0">
              <a:sym typeface="Arial" panose="020B0604020202020204" pitchFamily="34" charset="0"/>
            </a:endParaRPr>
          </a:p>
          <a:p>
            <a:pPr lvl="1" fontAlgn="auto">
              <a:lnSpc>
                <a:spcPct val="140000"/>
              </a:lnSpc>
            </a:pPr>
            <a:r>
              <a:rPr lang="zh-CN" altLang="en-US" sz="1600" dirty="0">
                <a:sym typeface="Arial" panose="020B0604020202020204" pitchFamily="34" charset="0"/>
              </a:rPr>
              <a:t>对于缓存查找，DTE 内核的表现比普通内核的两倍还要好一些 </a:t>
            </a: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p:txBody>
      </p:sp>
      <p:pic>
        <p:nvPicPr>
          <p:cNvPr id="4" name="图片 3"/>
          <p:cNvPicPr>
            <a:picLocks noChangeAspect="1"/>
          </p:cNvPicPr>
          <p:nvPr/>
        </p:nvPicPr>
        <p:blipFill>
          <a:blip r:embed="rId1"/>
          <a:srcRect b="53546"/>
          <a:stretch>
            <a:fillRect/>
          </a:stretch>
        </p:blipFill>
        <p:spPr>
          <a:xfrm>
            <a:off x="817245" y="2959100"/>
            <a:ext cx="5329555" cy="2874010"/>
          </a:xfrm>
          <a:prstGeom prst="rect">
            <a:avLst/>
          </a:prstGeom>
        </p:spPr>
      </p:pic>
      <p:pic>
        <p:nvPicPr>
          <p:cNvPr id="5" name="图片 4"/>
          <p:cNvPicPr>
            <a:picLocks noChangeAspect="1"/>
          </p:cNvPicPr>
          <p:nvPr/>
        </p:nvPicPr>
        <p:blipFill>
          <a:blip r:embed="rId1"/>
          <a:srcRect t="52314"/>
          <a:stretch>
            <a:fillRect/>
          </a:stretch>
        </p:blipFill>
        <p:spPr>
          <a:xfrm>
            <a:off x="6146800" y="2959100"/>
            <a:ext cx="5329555" cy="295021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lang="zh-CN" altLang="en-US" dirty="0">
                <a:sym typeface="Arial" panose="020B0604020202020204" pitchFamily="34" charset="0"/>
              </a:rPr>
              <a:t>可行性验证实验和结构分析</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fontScale="77500" lnSpcReduction="20000"/>
          </a:bodyPr>
          <a:lstStyle/>
          <a:p>
            <a:pPr fontAlgn="auto">
              <a:lnSpc>
                <a:spcPct val="140000"/>
              </a:lnSpc>
            </a:pPr>
            <a:r>
              <a:rPr lang="zh-CN" altLang="en-US" sz="2570" dirty="0">
                <a:sym typeface="Arial" panose="020B0604020202020204" pitchFamily="34" charset="0"/>
              </a:rPr>
              <a:t>自动域转换</a:t>
            </a:r>
            <a:endParaRPr lang="zh-CN" altLang="en-US" sz="2570" dirty="0">
              <a:sym typeface="Arial" panose="020B0604020202020204" pitchFamily="34" charset="0"/>
            </a:endParaRPr>
          </a:p>
          <a:p>
            <a:pPr lvl="1" fontAlgn="auto">
              <a:lnSpc>
                <a:spcPct val="140000"/>
              </a:lnSpc>
            </a:pPr>
            <a:r>
              <a:rPr lang="zh-CN" altLang="en-US" sz="2285" dirty="0">
                <a:sym typeface="Arial" panose="020B0604020202020204" pitchFamily="34" charset="0"/>
              </a:rPr>
              <a:t>文件执行时必须检查请求执行是否会引起强制域转换。转换通过 kernel/dte.c:dte_auto_switch 函数完成。因为每次文件执行时都要被调用，该函数必须足够快，因此该函数只对可执行文件名进行散列，检查通道表中会导致自动域转换的可执行文件的条目</a:t>
            </a:r>
            <a:endParaRPr lang="zh-CN" altLang="en-US" sz="2285" dirty="0">
              <a:sym typeface="Arial" panose="020B0604020202020204" pitchFamily="34" charset="0"/>
            </a:endParaRPr>
          </a:p>
          <a:p>
            <a:pPr lvl="1" fontAlgn="auto">
              <a:lnSpc>
                <a:spcPct val="140000"/>
              </a:lnSpc>
            </a:pPr>
            <a:r>
              <a:rPr lang="zh-CN" altLang="en-US" sz="2285" dirty="0">
                <a:sym typeface="Arial" panose="020B0604020202020204" pitchFamily="34" charset="0"/>
              </a:rPr>
              <a:t>文中编译了计时 dte_auto_switch 执行的内核。如果一个特定域没有通道， dte_auto_switch 不需要对类型名进行散列， 因此 execve 期间执行 dte_auto_switch 需要 308±6 个时钟周期。如果有就必须搜索哈希表，需要 6655±166 个时钟周期</a:t>
            </a:r>
            <a:endParaRPr lang="zh-CN" altLang="en-US" sz="2285" dirty="0">
              <a:sym typeface="Arial" panose="020B0604020202020204" pitchFamily="34" charset="0"/>
            </a:endParaRPr>
          </a:p>
          <a:p>
            <a:pPr fontAlgn="auto">
              <a:lnSpc>
                <a:spcPct val="140000"/>
              </a:lnSpc>
            </a:pPr>
            <a:r>
              <a:rPr lang="zh-CN" altLang="en-US" sz="2570" dirty="0">
                <a:sym typeface="Arial" panose="020B0604020202020204" pitchFamily="34" charset="0"/>
              </a:rPr>
              <a:t>执行域转换</a:t>
            </a:r>
            <a:endParaRPr lang="zh-CN" altLang="en-US" sz="2570" dirty="0">
              <a:sym typeface="Arial" panose="020B0604020202020204" pitchFamily="34" charset="0"/>
            </a:endParaRPr>
          </a:p>
          <a:p>
            <a:pPr lvl="1" fontAlgn="auto">
              <a:lnSpc>
                <a:spcPct val="140000"/>
              </a:lnSpc>
            </a:pPr>
            <a:r>
              <a:rPr lang="zh-CN" altLang="en-US" sz="2285" dirty="0">
                <a:sym typeface="Arial" panose="020B0604020202020204" pitchFamily="34" charset="0"/>
              </a:rPr>
              <a:t>使用 DTE 的代码中效率最低的在 kernal/dte.c:sys_dte_exec 。首先，用户提供要切换到的目标域的名字。由于域名没有被散列或按任何顺序保存，因此查找相应的域名结构是 </a:t>
            </a:r>
            <a:r>
              <a:rPr lang="en-US" altLang="zh-CN" sz="2285" dirty="0">
                <a:sym typeface="Arial" panose="020B0604020202020204" pitchFamily="34" charset="0"/>
              </a:rPr>
              <a:t>O(d</a:t>
            </a:r>
            <a:r>
              <a:rPr lang="zh-CN" altLang="en-US" sz="2285" dirty="0">
                <a:sym typeface="Arial" panose="020B0604020202020204" pitchFamily="34" charset="0"/>
              </a:rPr>
              <a:t>✖️️</a:t>
            </a:r>
            <a:r>
              <a:rPr lang="en-US" altLang="zh-CN" sz="2285" dirty="0">
                <a:sym typeface="Arial" panose="020B0604020202020204" pitchFamily="34" charset="0"/>
              </a:rPr>
              <a:t>,m)</a:t>
            </a:r>
            <a:r>
              <a:rPr lang="zh-CN" altLang="en-US" sz="2285" dirty="0">
                <a:sym typeface="Arial" panose="020B0604020202020204" pitchFamily="34" charset="0"/>
              </a:rPr>
              <a:t>，其中</a:t>
            </a:r>
            <a:r>
              <a:rPr lang="en-US" altLang="zh-CN" sz="2285" dirty="0">
                <a:sym typeface="Arial" panose="020B0604020202020204" pitchFamily="34" charset="0"/>
              </a:rPr>
              <a:t>d</a:t>
            </a:r>
            <a:r>
              <a:rPr lang="zh-CN" altLang="en-US" sz="2285" dirty="0">
                <a:sym typeface="Arial" panose="020B0604020202020204" pitchFamily="34" charset="0"/>
              </a:rPr>
              <a:t>是已定义域名的数量， </a:t>
            </a:r>
            <a:r>
              <a:rPr lang="en-US" altLang="zh-CN" sz="2285" dirty="0">
                <a:sym typeface="Arial" panose="020B0604020202020204" pitchFamily="34" charset="0"/>
              </a:rPr>
              <a:t>m</a:t>
            </a:r>
            <a:r>
              <a:rPr lang="zh-CN" altLang="en-US" sz="2285" dirty="0">
                <a:sym typeface="Arial" panose="020B0604020202020204" pitchFamily="34" charset="0"/>
              </a:rPr>
              <a:t>是域名的最大长度</a:t>
            </a:r>
            <a:endParaRPr lang="zh-CN" altLang="en-US" sz="2285" dirty="0">
              <a:sym typeface="Arial" panose="020B0604020202020204" pitchFamily="34" charset="0"/>
            </a:endParaRPr>
          </a:p>
          <a:p>
            <a:pPr lvl="1" fontAlgn="auto">
              <a:lnSpc>
                <a:spcPct val="140000"/>
              </a:lnSpc>
            </a:pPr>
            <a:r>
              <a:rPr lang="zh-CN" altLang="en-US" sz="2285" dirty="0">
                <a:sym typeface="Arial" panose="020B0604020202020204" pitchFamily="34" charset="0"/>
              </a:rPr>
              <a:t>接下来还要搜索另一个无序列表，其中包含当前域可能自动切换到的域，以检查域切换是否合法。然后搜索第三个列表，其中包含目标域的有效入口点。</a:t>
            </a:r>
            <a:endParaRPr lang="zh-CN" altLang="en-US" sz="2285" dirty="0">
              <a:sym typeface="Arial" panose="020B0604020202020204" pitchFamily="34" charset="0"/>
            </a:endParaRPr>
          </a:p>
          <a:p>
            <a:pPr lvl="1" fontAlgn="auto">
              <a:lnSpc>
                <a:spcPct val="140000"/>
              </a:lnSpc>
            </a:pPr>
            <a:endParaRPr lang="zh-CN" altLang="en-US" sz="2285" dirty="0">
              <a:sym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lang="zh-CN" altLang="en-US" dirty="0">
                <a:sym typeface="Arial" panose="020B0604020202020204" pitchFamily="34" charset="0"/>
              </a:rPr>
              <a:t>可行性验证实验和结构分析</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a:bodyPr>
          <a:lstStyle/>
          <a:p>
            <a:pPr fontAlgn="auto">
              <a:lnSpc>
                <a:spcPct val="140000"/>
              </a:lnSpc>
            </a:pPr>
            <a:r>
              <a:rPr lang="zh-CN" altLang="en-US" sz="1800" dirty="0">
                <a:sym typeface="Arial" panose="020B0604020202020204" pitchFamily="34" charset="0"/>
              </a:rPr>
              <a:t>执行域转换</a:t>
            </a:r>
            <a:endParaRPr lang="zh-CN" altLang="en-US" sz="1800" dirty="0">
              <a:sym typeface="Arial" panose="020B0604020202020204" pitchFamily="34" charset="0"/>
            </a:endParaRPr>
          </a:p>
          <a:p>
            <a:pPr lvl="1" fontAlgn="auto">
              <a:lnSpc>
                <a:spcPct val="140000"/>
              </a:lnSpc>
            </a:pPr>
            <a:r>
              <a:rPr lang="zh-CN" altLang="en-US" sz="1600" dirty="0">
                <a:sym typeface="Arial" panose="020B0604020202020204" pitchFamily="34" charset="0"/>
              </a:rPr>
              <a:t>为了策略检查 exec 切换所需的时间，文中设置了 12 个域，对应入口点数目 2、4、6、8、10、12、14、16、18、20和30，其中两个域有30个入口点。然后进行执行域转换转换到这些域，并测量sys_dte_exec 开始到其调用 sys_execve 之间的时间。</a:t>
            </a:r>
            <a:endParaRPr lang="zh-CN" altLang="en-US" sz="1600" dirty="0">
              <a:sym typeface="Arial" panose="020B0604020202020204" pitchFamily="34" charset="0"/>
            </a:endParaRPr>
          </a:p>
          <a:p>
            <a:pPr lvl="1" fontAlgn="auto">
              <a:lnSpc>
                <a:spcPct val="140000"/>
              </a:lnSpc>
            </a:pPr>
            <a:r>
              <a:rPr lang="zh-CN" altLang="en-US" sz="1600" dirty="0">
                <a:sym typeface="Arial" panose="020B0604020202020204" pitchFamily="34" charset="0"/>
              </a:rPr>
              <a:t>前 11 个域分别执行了各自域的入口点列表的第一个文件。性能差异来自允许执行转换的列表</a:t>
            </a:r>
            <a:endParaRPr lang="zh-CN" altLang="en-US" sz="1600" dirty="0">
              <a:sym typeface="Arial" panose="020B0604020202020204" pitchFamily="34" charset="0"/>
            </a:endParaRPr>
          </a:p>
          <a:p>
            <a:pPr lvl="1" fontAlgn="auto">
              <a:lnSpc>
                <a:spcPct val="140000"/>
              </a:lnSpc>
            </a:pPr>
            <a:r>
              <a:rPr lang="zh-CN" altLang="en-US" sz="1600" dirty="0">
                <a:sym typeface="Arial" panose="020B0604020202020204" pitchFamily="34" charset="0"/>
              </a:rPr>
              <a:t>当域有8个以下的入口点时， sys_dte_exec 作为出现较少的系统调用，花费大概 dte_auto_switch 4倍的时间</a:t>
            </a: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p:txBody>
      </p:sp>
      <p:pic>
        <p:nvPicPr>
          <p:cNvPr id="2" name="图片 1"/>
          <p:cNvPicPr>
            <a:picLocks noChangeAspect="1"/>
          </p:cNvPicPr>
          <p:nvPr/>
        </p:nvPicPr>
        <p:blipFill>
          <a:blip r:embed="rId1"/>
          <a:stretch>
            <a:fillRect/>
          </a:stretch>
        </p:blipFill>
        <p:spPr>
          <a:xfrm>
            <a:off x="3003550" y="3257550"/>
            <a:ext cx="6184900" cy="34290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lang="zh-CN" altLang="en-US" dirty="0">
                <a:sym typeface="Arial" panose="020B0604020202020204" pitchFamily="34" charset="0"/>
              </a:rPr>
              <a:t>可行性验证实验和结构分析</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2913" y="1151868"/>
            <a:ext cx="10920730" cy="5347970"/>
          </a:xfrm>
        </p:spPr>
        <p:txBody>
          <a:bodyPr>
            <a:normAutofit/>
          </a:bodyPr>
          <a:lstStyle/>
          <a:p>
            <a:pPr fontAlgn="auto">
              <a:lnSpc>
                <a:spcPct val="140000"/>
              </a:lnSpc>
            </a:pPr>
            <a:r>
              <a:rPr lang="zh-CN" altLang="en-US" sz="1800" dirty="0">
                <a:sym typeface="Arial" panose="020B0604020202020204" pitchFamily="34" charset="0"/>
              </a:rPr>
              <a:t>execve</a:t>
            </a:r>
            <a:endParaRPr lang="zh-CN" altLang="en-US" sz="1800" dirty="0">
              <a:sym typeface="Arial" panose="020B0604020202020204" pitchFamily="34" charset="0"/>
            </a:endParaRPr>
          </a:p>
          <a:p>
            <a:pPr lvl="1" fontAlgn="auto">
              <a:lnSpc>
                <a:spcPct val="140000"/>
              </a:lnSpc>
            </a:pPr>
            <a:r>
              <a:rPr lang="zh-CN" altLang="en-US" sz="1600" dirty="0">
                <a:sym typeface="Arial" panose="020B0604020202020204" pitchFamily="34" charset="0"/>
              </a:rPr>
              <a:t>为了对内核函数 fs/exec.c:do_execve 进行计时，对其进行包装，在实际调用前后加上时间戳，这样可以测量文件执行的全部时间。</a:t>
            </a:r>
            <a:endParaRPr lang="zh-CN" altLang="en-US" sz="1600" dirty="0">
              <a:sym typeface="Arial" panose="020B0604020202020204" pitchFamily="34" charset="0"/>
            </a:endParaRPr>
          </a:p>
          <a:p>
            <a:pPr lvl="1" fontAlgn="auto">
              <a:lnSpc>
                <a:spcPct val="140000"/>
              </a:lnSpc>
            </a:pPr>
            <a:r>
              <a:rPr lang="zh-CN" altLang="en-US" sz="1600" dirty="0">
                <a:sym typeface="Arial" panose="020B0604020202020204" pitchFamily="34" charset="0"/>
              </a:rPr>
              <a:t>执行 /bin/echo -n 命令 500 次，无论是否使用DTE，第一次运行的执行时间都比后续运行的执行时间大一个数量级，因为一些库文件以及可执行文件 /bin/echo 可能还没有从磁盘加载</a:t>
            </a:r>
            <a:endParaRPr lang="zh-CN" altLang="en-US" sz="1600" dirty="0">
              <a:sym typeface="Arial" panose="020B0604020202020204" pitchFamily="34" charset="0"/>
            </a:endParaRPr>
          </a:p>
          <a:p>
            <a:pPr lvl="1" fontAlgn="auto">
              <a:lnSpc>
                <a:spcPct val="140000"/>
              </a:lnSpc>
            </a:pPr>
            <a:r>
              <a:rPr lang="zh-CN" altLang="en-US" sz="1600" b="1" dirty="0">
                <a:sym typeface="Arial" panose="020B0604020202020204" pitchFamily="34" charset="0"/>
              </a:rPr>
              <a:t>可见 DTE 代码会引入 10% 左右的开销</a:t>
            </a:r>
            <a:endParaRPr lang="zh-CN" altLang="en-US" sz="1600" b="1" dirty="0">
              <a:sym typeface="Arial" panose="020B0604020202020204" pitchFamily="34" charset="0"/>
            </a:endParaRPr>
          </a:p>
          <a:p>
            <a:pPr fontAlgn="auto">
              <a:lnSpc>
                <a:spcPct val="140000"/>
              </a:lnSpc>
            </a:pPr>
            <a:r>
              <a:rPr lang="zh-CN" altLang="en-US" sz="1800" dirty="0">
                <a:sym typeface="Arial" panose="020B0604020202020204" pitchFamily="34" charset="0"/>
              </a:rPr>
              <a:t>内核编译</a:t>
            </a:r>
            <a:endParaRPr lang="zh-CN" altLang="en-US" sz="1800" dirty="0">
              <a:sym typeface="Arial" panose="020B0604020202020204" pitchFamily="34" charset="0"/>
            </a:endParaRPr>
          </a:p>
          <a:p>
            <a:pPr lvl="1" fontAlgn="auto">
              <a:lnSpc>
                <a:spcPct val="140000"/>
              </a:lnSpc>
            </a:pPr>
            <a:r>
              <a:rPr lang="zh-CN" altLang="en-US" sz="1600" b="1" dirty="0">
                <a:sym typeface="Arial" panose="020B0604020202020204" pitchFamily="34" charset="0"/>
              </a:rPr>
              <a:t>最后只使用 /usr/bin/time 来确定启用 DTE 前后内核编译性能的差异</a:t>
            </a:r>
            <a:endParaRPr lang="zh-CN" altLang="en-US" sz="1600" b="1" dirty="0">
              <a:sym typeface="Arial" panose="020B0604020202020204" pitchFamily="34" charset="0"/>
            </a:endParaRPr>
          </a:p>
          <a:p>
            <a:pPr lvl="1" fontAlgn="auto">
              <a:lnSpc>
                <a:spcPct val="140000"/>
              </a:lnSpc>
            </a:pPr>
            <a:r>
              <a:rPr lang="zh-CN" altLang="en-US" sz="1600" dirty="0">
                <a:sym typeface="Arial" panose="020B0604020202020204" pitchFamily="34" charset="0"/>
              </a:rPr>
              <a:t>普通 2.3.28 内核耗时 5 分 55 秒第一次编译，后续 14 次 每次编译 5 分 35 ± 0.384387 秒。而启用 DTE的内核第一次需要 5 分 56 秒，后续每次耗时 5 分 36 ± 0.205464 秒</a:t>
            </a:r>
            <a:r>
              <a:rPr lang="zh-CN" altLang="en-US" sz="1600" b="1" dirty="0">
                <a:sym typeface="Arial" panose="020B0604020202020204" pitchFamily="34" charset="0"/>
              </a:rPr>
              <a:t>。结果表明</a:t>
            </a:r>
            <a:r>
              <a:rPr lang="en-US" altLang="zh-CN" sz="1600" b="1" dirty="0">
                <a:sym typeface="Arial" panose="020B0604020202020204" pitchFamily="34" charset="0"/>
              </a:rPr>
              <a:t>DTE</a:t>
            </a:r>
            <a:r>
              <a:rPr lang="zh-CN" altLang="en-US" sz="1600" b="1" dirty="0">
                <a:sym typeface="Arial" panose="020B0604020202020204" pitchFamily="34" charset="0"/>
              </a:rPr>
              <a:t>内核编译会耗时更久但也不会太久</a:t>
            </a:r>
            <a:endParaRPr lang="zh-CN" altLang="en-US" sz="1600" b="1"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p:txBody>
      </p:sp>
      <p:pic>
        <p:nvPicPr>
          <p:cNvPr id="2" name="图片 1"/>
          <p:cNvPicPr>
            <a:picLocks noChangeAspect="1"/>
          </p:cNvPicPr>
          <p:nvPr/>
        </p:nvPicPr>
        <p:blipFill>
          <a:blip r:embed="rId1"/>
          <a:stretch>
            <a:fillRect/>
          </a:stretch>
        </p:blipFill>
        <p:spPr>
          <a:xfrm>
            <a:off x="3261995" y="5092700"/>
            <a:ext cx="5667375" cy="120015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0"/>
          </p:nvPr>
        </p:nvSpPr>
        <p:spPr/>
        <p:txBody>
          <a:bodyPr/>
          <a:lstStyle/>
          <a:p>
            <a:r>
              <a:rPr lang="en-US" altLang="zh-CN" dirty="0">
                <a:sym typeface="Arial" panose="020B0604020202020204" pitchFamily="34" charset="0"/>
              </a:rPr>
              <a:t>04</a:t>
            </a:r>
            <a:endParaRPr lang="zh-CN" altLang="en-US" dirty="0">
              <a:sym typeface="Arial" panose="020B0604020202020204" pitchFamily="34" charset="0"/>
            </a:endParaRPr>
          </a:p>
        </p:txBody>
      </p:sp>
      <p:sp>
        <p:nvSpPr>
          <p:cNvPr id="19" name="文本占位符 18"/>
          <p:cNvSpPr>
            <a:spLocks noGrp="1"/>
          </p:cNvSpPr>
          <p:nvPr>
            <p:ph type="body" sz="quarter" idx="11"/>
          </p:nvPr>
        </p:nvSpPr>
        <p:spPr>
          <a:xfrm>
            <a:off x="882188" y="3684327"/>
            <a:ext cx="8401512" cy="836873"/>
          </a:xfrm>
        </p:spPr>
        <p:txBody>
          <a:bodyPr/>
          <a:lstStyle/>
          <a:p>
            <a:r>
              <a:rPr lang="zh-CN" altLang="en-US" dirty="0">
                <a:sym typeface="Arial" panose="020B0604020202020204" pitchFamily="34" charset="0"/>
              </a:rPr>
              <a:t>应用案例</a:t>
            </a:r>
            <a:endParaRPr lang="zh-CN" altLang="en-US" dirty="0">
              <a:sym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54955" y="2615998"/>
            <a:ext cx="3222172" cy="1564449"/>
            <a:chOff x="1042609" y="2403083"/>
            <a:chExt cx="3222172" cy="1564449"/>
          </a:xfrm>
        </p:grpSpPr>
        <p:sp>
          <p:nvSpPr>
            <p:cNvPr id="3" name="文本框 2"/>
            <p:cNvSpPr txBox="1"/>
            <p:nvPr/>
          </p:nvSpPr>
          <p:spPr>
            <a:xfrm>
              <a:off x="1042609" y="2403083"/>
              <a:ext cx="3222172"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7200" b="0" i="0" u="none" strike="noStrike" kern="1200" cap="none" spc="16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目录</a:t>
              </a:r>
              <a:endParaRPr kumimoji="0" lang="zh-CN" altLang="en-US" sz="7200" b="0" i="0" u="none" strike="noStrike" kern="1200" cap="none" spc="16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文本框 3"/>
            <p:cNvSpPr txBox="1"/>
            <p:nvPr/>
          </p:nvSpPr>
          <p:spPr>
            <a:xfrm>
              <a:off x="1149203" y="3505867"/>
              <a:ext cx="2071332" cy="46166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4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CONTENTS</a:t>
              </a:r>
              <a:endParaRPr kumimoji="0" lang="zh-CN" altLang="en-US" sz="2400" b="0" i="0" u="none" strike="noStrike" kern="1200" cap="none" spc="-4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5" name="矩形 4"/>
          <p:cNvSpPr/>
          <p:nvPr/>
        </p:nvSpPr>
        <p:spPr>
          <a:xfrm>
            <a:off x="3657600" y="1012372"/>
            <a:ext cx="8534400" cy="48332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6" name="组合 25"/>
          <p:cNvGrpSpPr/>
          <p:nvPr/>
        </p:nvGrpSpPr>
        <p:grpSpPr>
          <a:xfrm>
            <a:off x="4906540" y="1536149"/>
            <a:ext cx="6131681" cy="764447"/>
            <a:chOff x="4532498" y="4323460"/>
            <a:chExt cx="6131681" cy="764447"/>
          </a:xfrm>
        </p:grpSpPr>
        <p:sp>
          <p:nvSpPr>
            <p:cNvPr id="27" name="文本框 26"/>
            <p:cNvSpPr txBox="1"/>
            <p:nvPr/>
          </p:nvSpPr>
          <p:spPr>
            <a:xfrm>
              <a:off x="5265231" y="4355583"/>
              <a:ext cx="5398948"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DTE</a:t>
              </a:r>
              <a:r>
                <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策略语言的表示技术</a:t>
              </a:r>
              <a:endPar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矩形 27"/>
            <p:cNvSpPr/>
            <p:nvPr/>
          </p:nvSpPr>
          <p:spPr>
            <a:xfrm>
              <a:off x="5293416" y="4810908"/>
              <a:ext cx="1920053"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文本框 28"/>
            <p:cNvSpPr txBox="1"/>
            <p:nvPr/>
          </p:nvSpPr>
          <p:spPr>
            <a:xfrm>
              <a:off x="4532498" y="4323460"/>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01</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0" name="组合 29"/>
          <p:cNvGrpSpPr/>
          <p:nvPr/>
        </p:nvGrpSpPr>
        <p:grpSpPr>
          <a:xfrm>
            <a:off x="4906540" y="2525086"/>
            <a:ext cx="3921459" cy="764944"/>
            <a:chOff x="8025569" y="4309404"/>
            <a:chExt cx="3921459" cy="764944"/>
          </a:xfrm>
        </p:grpSpPr>
        <p:sp>
          <p:nvSpPr>
            <p:cNvPr id="31" name="文本框 30"/>
            <p:cNvSpPr txBox="1"/>
            <p:nvPr/>
          </p:nvSpPr>
          <p:spPr>
            <a:xfrm>
              <a:off x="8783203" y="4355934"/>
              <a:ext cx="316382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DTE</a:t>
              </a:r>
              <a:r>
                <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的实现</a:t>
              </a:r>
              <a:endPar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矩形 31"/>
            <p:cNvSpPr/>
            <p:nvPr/>
          </p:nvSpPr>
          <p:spPr>
            <a:xfrm>
              <a:off x="8803514" y="4797349"/>
              <a:ext cx="1820943" cy="276999"/>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文本框 32"/>
            <p:cNvSpPr txBox="1"/>
            <p:nvPr/>
          </p:nvSpPr>
          <p:spPr>
            <a:xfrm>
              <a:off x="8025569" y="4309404"/>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02</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4" name="组合 33"/>
          <p:cNvGrpSpPr/>
          <p:nvPr/>
        </p:nvGrpSpPr>
        <p:grpSpPr>
          <a:xfrm>
            <a:off x="4906540" y="3514520"/>
            <a:ext cx="6665803" cy="785063"/>
            <a:chOff x="4517355" y="5502182"/>
            <a:chExt cx="6665803" cy="785063"/>
          </a:xfrm>
        </p:grpSpPr>
        <p:sp>
          <p:nvSpPr>
            <p:cNvPr id="35" name="矩形 34"/>
            <p:cNvSpPr/>
            <p:nvPr/>
          </p:nvSpPr>
          <p:spPr>
            <a:xfrm>
              <a:off x="5294514" y="6010246"/>
              <a:ext cx="1779387" cy="276999"/>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6" name="组合 35"/>
            <p:cNvGrpSpPr/>
            <p:nvPr/>
          </p:nvGrpSpPr>
          <p:grpSpPr>
            <a:xfrm>
              <a:off x="4517355" y="5502182"/>
              <a:ext cx="6665803" cy="584775"/>
              <a:chOff x="4517355" y="5469524"/>
              <a:chExt cx="6665803" cy="584775"/>
            </a:xfrm>
          </p:grpSpPr>
          <p:sp>
            <p:nvSpPr>
              <p:cNvPr id="37" name="文本框 36"/>
              <p:cNvSpPr txBox="1"/>
              <p:nvPr/>
            </p:nvSpPr>
            <p:spPr>
              <a:xfrm>
                <a:off x="5266935" y="5523476"/>
                <a:ext cx="5916223" cy="52322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defRPr kumimoji="0" sz="2800" b="0" i="0" u="none" strike="noStrike" cap="none" spc="60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ym typeface="Arial" panose="020B0604020202020204" pitchFamily="34" charset="0"/>
                  </a:rPr>
                  <a:t>可行性验证实验和结构分析</a:t>
                </a:r>
                <a:endParaRPr lang="zh-CN" altLang="en-US" dirty="0">
                  <a:sym typeface="Arial" panose="020B0604020202020204" pitchFamily="34" charset="0"/>
                </a:endParaRPr>
              </a:p>
            </p:txBody>
          </p:sp>
          <p:sp>
            <p:nvSpPr>
              <p:cNvPr id="38" name="文本框 37"/>
              <p:cNvSpPr txBox="1"/>
              <p:nvPr/>
            </p:nvSpPr>
            <p:spPr>
              <a:xfrm>
                <a:off x="4517355" y="5469524"/>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03</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grpSp>
        <p:nvGrpSpPr>
          <p:cNvPr id="39" name="组合 38"/>
          <p:cNvGrpSpPr/>
          <p:nvPr/>
        </p:nvGrpSpPr>
        <p:grpSpPr>
          <a:xfrm>
            <a:off x="4939873" y="4549319"/>
            <a:ext cx="3921457" cy="773257"/>
            <a:chOff x="8025569" y="5513988"/>
            <a:chExt cx="3921457" cy="773257"/>
          </a:xfrm>
        </p:grpSpPr>
        <p:sp>
          <p:nvSpPr>
            <p:cNvPr id="40" name="矩形 39"/>
            <p:cNvSpPr/>
            <p:nvPr/>
          </p:nvSpPr>
          <p:spPr>
            <a:xfrm>
              <a:off x="8810770" y="6005651"/>
              <a:ext cx="1788287" cy="281594"/>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1" name="组合 40"/>
            <p:cNvGrpSpPr/>
            <p:nvPr/>
          </p:nvGrpSpPr>
          <p:grpSpPr>
            <a:xfrm>
              <a:off x="8025569" y="5513988"/>
              <a:ext cx="3921457" cy="584775"/>
              <a:chOff x="8025569" y="5481330"/>
              <a:chExt cx="3921457" cy="584775"/>
            </a:xfrm>
          </p:grpSpPr>
          <p:sp>
            <p:nvSpPr>
              <p:cNvPr id="42" name="文本框 41"/>
              <p:cNvSpPr txBox="1"/>
              <p:nvPr/>
            </p:nvSpPr>
            <p:spPr>
              <a:xfrm>
                <a:off x="8783201" y="5509447"/>
                <a:ext cx="3163825" cy="52322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defRPr kumimoji="0" sz="2800" b="0" i="0" u="none" strike="noStrike" cap="none" spc="60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应用案例</a:t>
                </a:r>
                <a:endPar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文本框 42"/>
              <p:cNvSpPr txBox="1"/>
              <p:nvPr/>
            </p:nvSpPr>
            <p:spPr>
              <a:xfrm>
                <a:off x="8025569" y="5481330"/>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04</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grpSp>
        <p:nvGrpSpPr>
          <p:cNvPr id="44" name="组合 43"/>
          <p:cNvGrpSpPr/>
          <p:nvPr/>
        </p:nvGrpSpPr>
        <p:grpSpPr>
          <a:xfrm>
            <a:off x="7954667" y="1507952"/>
            <a:ext cx="3851076" cy="3842096"/>
            <a:chOff x="2105799" y="20055838"/>
            <a:chExt cx="6748090" cy="6732363"/>
          </a:xfrm>
          <a:solidFill>
            <a:schemeClr val="bg1">
              <a:alpha val="20000"/>
            </a:schemeClr>
          </a:solidFill>
        </p:grpSpPr>
        <p:sp>
          <p:nvSpPr>
            <p:cNvPr id="4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lang="zh-CN" altLang="en-US" dirty="0">
                <a:sym typeface="Arial" panose="020B0604020202020204" pitchFamily="34" charset="0"/>
              </a:rPr>
              <a:t>应用案例</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a:bodyPr>
          <a:lstStyle/>
          <a:p>
            <a:pPr fontAlgn="auto">
              <a:lnSpc>
                <a:spcPct val="140000"/>
              </a:lnSpc>
            </a:pPr>
            <a:r>
              <a:rPr lang="zh-CN" altLang="en-US" sz="1800" dirty="0">
                <a:sym typeface="Arial" panose="020B0604020202020204" pitchFamily="34" charset="0"/>
              </a:rPr>
              <a:t>利用缓冲区溢出的 </a:t>
            </a:r>
            <a:r>
              <a:rPr lang="en-US" altLang="zh-CN" sz="1800" dirty="0" err="1">
                <a:sym typeface="Arial" panose="020B0604020202020204" pitchFamily="34" charset="0"/>
              </a:rPr>
              <a:t>wu-ftpd</a:t>
            </a:r>
            <a:r>
              <a:rPr lang="en-US" altLang="zh-CN" sz="1800" dirty="0">
                <a:sym typeface="Arial" panose="020B0604020202020204" pitchFamily="34" charset="0"/>
              </a:rPr>
              <a:t> </a:t>
            </a:r>
            <a:r>
              <a:rPr lang="zh-CN" altLang="en-US" sz="1800" dirty="0">
                <a:sym typeface="Arial" panose="020B0604020202020204" pitchFamily="34" charset="0"/>
              </a:rPr>
              <a:t>漏洞进行测试，实验表明</a:t>
            </a:r>
            <a:r>
              <a:rPr lang="en-US" altLang="zh-CN" sz="1800" dirty="0">
                <a:sym typeface="Arial" panose="020B0604020202020204" pitchFamily="34" charset="0"/>
              </a:rPr>
              <a:t>DTE </a:t>
            </a:r>
            <a:r>
              <a:rPr lang="zh-CN" altLang="en-US" sz="1800" dirty="0">
                <a:sym typeface="Arial" panose="020B0604020202020204" pitchFamily="34" charset="0"/>
              </a:rPr>
              <a:t>可以阻止攻击者获得 </a:t>
            </a:r>
            <a:r>
              <a:rPr lang="en-US" altLang="zh-CN" sz="1800" dirty="0">
                <a:sym typeface="Arial" panose="020B0604020202020204" pitchFamily="34" charset="0"/>
              </a:rPr>
              <a:t>root shell</a:t>
            </a:r>
            <a:r>
              <a:rPr lang="zh-CN" altLang="en-US" sz="1800" dirty="0">
                <a:sym typeface="Arial" panose="020B0604020202020204" pitchFamily="34" charset="0"/>
              </a:rPr>
              <a:t>。</a:t>
            </a:r>
            <a:endParaRPr lang="zh-CN" altLang="en-US" sz="1800" dirty="0">
              <a:sym typeface="Arial" panose="020B0604020202020204" pitchFamily="34" charset="0"/>
            </a:endParaRPr>
          </a:p>
          <a:p>
            <a:pPr marL="457200" lvl="1" indent="0" fontAlgn="auto">
              <a:lnSpc>
                <a:spcPct val="140000"/>
              </a:lnSpc>
              <a:buNone/>
            </a:pPr>
            <a:endParaRPr lang="zh-CN" altLang="en-US" sz="1600" dirty="0">
              <a:sym typeface="Arial" panose="020B0604020202020204" pitchFamily="34" charset="0"/>
            </a:endParaRPr>
          </a:p>
          <a:p>
            <a:pPr marL="457200" lvl="1" indent="0" fontAlgn="auto">
              <a:lnSpc>
                <a:spcPct val="140000"/>
              </a:lnSpc>
              <a:buNone/>
            </a:pPr>
            <a:endParaRPr lang="zh-CN" altLang="en-US" sz="1600" dirty="0">
              <a:sym typeface="Arial" panose="020B0604020202020204" pitchFamily="34" charset="0"/>
            </a:endParaRPr>
          </a:p>
          <a:p>
            <a:pPr marL="457200" lvl="1" indent="0" fontAlgn="auto">
              <a:lnSpc>
                <a:spcPct val="140000"/>
              </a:lnSpc>
              <a:buNone/>
            </a:pPr>
            <a:endParaRPr lang="zh-CN" altLang="en-US" sz="1600" dirty="0">
              <a:sym typeface="Arial" panose="020B0604020202020204" pitchFamily="34" charset="0"/>
            </a:endParaRPr>
          </a:p>
          <a:p>
            <a:pPr marL="457200" lvl="1" indent="0" fontAlgn="auto">
              <a:lnSpc>
                <a:spcPct val="140000"/>
              </a:lnSpc>
              <a:buNone/>
            </a:pPr>
            <a:endParaRPr lang="zh-CN" altLang="en-US" sz="1600" dirty="0">
              <a:sym typeface="Arial" panose="020B0604020202020204" pitchFamily="34" charset="0"/>
            </a:endParaRPr>
          </a:p>
          <a:p>
            <a:pPr marL="457200" lvl="1" indent="0" fontAlgn="auto">
              <a:lnSpc>
                <a:spcPct val="140000"/>
              </a:lnSpc>
              <a:buNone/>
            </a:pPr>
            <a:endParaRPr lang="zh-CN" altLang="en-US" sz="1600" dirty="0">
              <a:sym typeface="Arial" panose="020B0604020202020204" pitchFamily="34" charset="0"/>
            </a:endParaRPr>
          </a:p>
          <a:p>
            <a:pPr fontAlgn="auto">
              <a:lnSpc>
                <a:spcPct val="140000"/>
              </a:lnSpc>
            </a:pPr>
            <a:r>
              <a:rPr lang="zh-CN" altLang="en-US" sz="1800" b="0" dirty="0">
                <a:sym typeface="Arial" panose="020B0604020202020204" pitchFamily="34" charset="0"/>
              </a:rPr>
              <a:t>连接到测试机器，发送 wuftpd2600 脚本。</a:t>
            </a:r>
            <a:r>
              <a:rPr lang="zh-CN" altLang="en-US" sz="1800" dirty="0">
                <a:sym typeface="Arial" panose="020B0604020202020204" pitchFamily="34" charset="0"/>
              </a:rPr>
              <a:t>相比普通的 2.3.28 内核，启用 DTE 的内核拒绝 ftpd_d 域执行 /bin/sh ，导致脚本被挂起，发送错误信息到 syslong ，系统得到保护</a:t>
            </a:r>
            <a:endParaRPr lang="zh-CN" altLang="en-US" sz="18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p:txBody>
      </p:sp>
      <p:pic>
        <p:nvPicPr>
          <p:cNvPr id="3" name="图片 2"/>
          <p:cNvPicPr>
            <a:picLocks noChangeAspect="1"/>
          </p:cNvPicPr>
          <p:nvPr/>
        </p:nvPicPr>
        <p:blipFill>
          <a:blip r:embed="rId1"/>
          <a:stretch>
            <a:fillRect/>
          </a:stretch>
        </p:blipFill>
        <p:spPr>
          <a:xfrm>
            <a:off x="2547937" y="2056764"/>
            <a:ext cx="7809680" cy="12579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0"/>
          </p:nvPr>
        </p:nvSpPr>
        <p:spPr/>
        <p:txBody>
          <a:bodyPr/>
          <a:lstStyle/>
          <a:p>
            <a:r>
              <a:rPr lang="en-US" altLang="zh-CN" dirty="0">
                <a:sym typeface="Arial" panose="020B0604020202020204" pitchFamily="34" charset="0"/>
              </a:rPr>
              <a:t>01</a:t>
            </a:r>
            <a:endParaRPr lang="zh-CN" altLang="en-US" dirty="0">
              <a:sym typeface="Arial" panose="020B0604020202020204" pitchFamily="34" charset="0"/>
            </a:endParaRPr>
          </a:p>
        </p:txBody>
      </p:sp>
      <p:sp>
        <p:nvSpPr>
          <p:cNvPr id="19" name="文本占位符 18"/>
          <p:cNvSpPr>
            <a:spLocks noGrp="1"/>
          </p:cNvSpPr>
          <p:nvPr>
            <p:ph type="body" sz="quarter" idx="11"/>
          </p:nvPr>
        </p:nvSpPr>
        <p:spPr>
          <a:xfrm>
            <a:off x="882188" y="3684327"/>
            <a:ext cx="8401512" cy="836873"/>
          </a:xfrm>
        </p:spPr>
        <p:txBody>
          <a:bodyPr/>
          <a:lstStyle/>
          <a:p>
            <a:r>
              <a:rPr lang="zh-CN" altLang="en-US" dirty="0">
                <a:sym typeface="Arial" panose="020B0604020202020204" pitchFamily="34" charset="0"/>
              </a:rPr>
              <a:t>DTE 策略语言的表示技术</a:t>
            </a:r>
            <a:endParaRPr lang="zh-CN" altLang="en-US" dirty="0">
              <a:sym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lang="zh-CN" altLang="en-US" dirty="0">
                <a:sym typeface="Arial" panose="020B0604020202020204" pitchFamily="34" charset="0"/>
              </a:rPr>
              <a:t>DTE 策略语言的表示技术</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fontScale="90000"/>
          </a:bodyPr>
          <a:lstStyle/>
          <a:p>
            <a:pPr fontAlgn="auto">
              <a:lnSpc>
                <a:spcPct val="140000"/>
              </a:lnSpc>
            </a:pPr>
            <a:r>
              <a:rPr lang="zh-CN" altLang="en-US" dirty="0">
                <a:sym typeface="Arial" panose="020B0604020202020204" pitchFamily="34" charset="0"/>
              </a:rPr>
              <a:t>DTE 概述：</a:t>
            </a:r>
            <a:endParaRPr lang="zh-CN" altLang="en-US" dirty="0">
              <a:sym typeface="Arial" panose="020B0604020202020204" pitchFamily="34" charset="0"/>
            </a:endParaRPr>
          </a:p>
          <a:p>
            <a:pPr lvl="1" fontAlgn="auto">
              <a:lnSpc>
                <a:spcPct val="140000"/>
              </a:lnSpc>
            </a:pPr>
            <a:r>
              <a:rPr lang="zh-CN" altLang="en-US" sz="2000" b="1" dirty="0">
                <a:sym typeface="Arial" panose="020B0604020202020204" pitchFamily="34" charset="0"/>
              </a:rPr>
              <a:t>TE / DTE 基于安全标签 (domain, type) 来限制进程进行访问。</a:t>
            </a:r>
            <a:r>
              <a:rPr lang="zh-CN" altLang="en-US" sz="2000" dirty="0">
                <a:sym typeface="Arial" panose="020B0604020202020204" pitchFamily="34" charset="0"/>
              </a:rPr>
              <a:t>根据最小特权原则，通过恰当地配置来划分系统</a:t>
            </a:r>
            <a:endParaRPr lang="zh-CN" altLang="en-US" sz="2000" dirty="0">
              <a:sym typeface="Arial" panose="020B0604020202020204" pitchFamily="34" charset="0"/>
            </a:endParaRPr>
          </a:p>
          <a:p>
            <a:pPr lvl="1" fontAlgn="auto">
              <a:lnSpc>
                <a:spcPct val="140000"/>
              </a:lnSpc>
            </a:pPr>
            <a:r>
              <a:rPr lang="zh-CN" altLang="en-US" sz="2000" dirty="0">
                <a:sym typeface="Arial" panose="020B0604020202020204" pitchFamily="34" charset="0"/>
              </a:rPr>
              <a:t>策略中立，可以表达多种安全目标</a:t>
            </a:r>
            <a:endParaRPr lang="zh-CN" altLang="en-US" sz="2000" dirty="0">
              <a:sym typeface="Arial" panose="020B0604020202020204" pitchFamily="34" charset="0"/>
            </a:endParaRPr>
          </a:p>
          <a:p>
            <a:pPr fontAlgn="auto">
              <a:lnSpc>
                <a:spcPct val="140000"/>
              </a:lnSpc>
            </a:pPr>
            <a:r>
              <a:rPr lang="zh-CN" altLang="en-US" dirty="0">
                <a:sym typeface="Arial" panose="020B0604020202020204" pitchFamily="34" charset="0"/>
              </a:rPr>
              <a:t>DTE 策略描述：将系统视为一个主动实体（主体）的集合和一个被动实体（客体）的集合</a:t>
            </a:r>
            <a:endParaRPr lang="zh-CN" altLang="en-US" dirty="0">
              <a:sym typeface="Arial" panose="020B0604020202020204" pitchFamily="34" charset="0"/>
            </a:endParaRPr>
          </a:p>
          <a:p>
            <a:pPr lvl="1" fontAlgn="auto">
              <a:lnSpc>
                <a:spcPct val="140000"/>
              </a:lnSpc>
            </a:pPr>
            <a:r>
              <a:rPr lang="zh-CN" altLang="en-US" sz="2000" dirty="0">
                <a:sym typeface="Arial" panose="020B0604020202020204" pitchFamily="34" charset="0"/>
              </a:rPr>
              <a:t>每个主体有一个属性-域，每个客体有一个属性-型，这样所有的主体被划分到若干个域中，所有的客体被划分到若干个类型中</a:t>
            </a:r>
            <a:endParaRPr lang="zh-CN" altLang="en-US" sz="2000" dirty="0">
              <a:sym typeface="Arial" panose="020B0604020202020204" pitchFamily="34" charset="0"/>
            </a:endParaRPr>
          </a:p>
          <a:p>
            <a:pPr lvl="1" fontAlgn="auto">
              <a:lnSpc>
                <a:spcPct val="140000"/>
              </a:lnSpc>
            </a:pPr>
            <a:r>
              <a:rPr lang="zh-CN" altLang="en-US" sz="2000" dirty="0">
                <a:sym typeface="Arial" panose="020B0604020202020204" pitchFamily="34" charset="0"/>
              </a:rPr>
              <a:t>DTE 再建立 “域定义表” (Domain Definition Table) , 描述各个域对不同型客体的访问权限</a:t>
            </a:r>
            <a:endParaRPr lang="zh-CN" altLang="en-US" sz="2000" dirty="0">
              <a:sym typeface="Arial" panose="020B0604020202020204" pitchFamily="34" charset="0"/>
            </a:endParaRPr>
          </a:p>
          <a:p>
            <a:pPr lvl="1" fontAlgn="auto">
              <a:lnSpc>
                <a:spcPct val="140000"/>
              </a:lnSpc>
            </a:pPr>
            <a:r>
              <a:rPr lang="zh-CN" altLang="en-US" sz="2000" dirty="0">
                <a:sym typeface="Arial" panose="020B0604020202020204" pitchFamily="34" charset="0"/>
              </a:rPr>
              <a:t>建立 “域交互表” (Domain Interaction Table), 描述各个域之间的许可访问模式（如创建、发信号、</a:t>
            </a:r>
            <a:endParaRPr lang="zh-CN" altLang="en-US" sz="2000" dirty="0">
              <a:sym typeface="Arial" panose="020B0604020202020204" pitchFamily="34" charset="0"/>
            </a:endParaRPr>
          </a:p>
          <a:p>
            <a:pPr lvl="1" fontAlgn="auto">
              <a:lnSpc>
                <a:spcPct val="140000"/>
              </a:lnSpc>
            </a:pPr>
            <a:r>
              <a:rPr lang="zh-CN" altLang="en-US" sz="2000" dirty="0">
                <a:sym typeface="Arial" panose="020B0604020202020204" pitchFamily="34" charset="0"/>
              </a:rPr>
              <a:t>切换）</a:t>
            </a:r>
            <a:endParaRPr lang="zh-CN" altLang="en-US" sz="2000" dirty="0">
              <a:sym typeface="Arial" panose="020B0604020202020204" pitchFamily="34" charset="0"/>
            </a:endParaRPr>
          </a:p>
          <a:p>
            <a:pPr marL="0" indent="0" fontAlgn="auto">
              <a:lnSpc>
                <a:spcPct val="140000"/>
              </a:lnSpc>
              <a:buNone/>
            </a:pPr>
            <a:endParaRPr lang="zh-CN" altLang="en-US" dirty="0">
              <a:sym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lang="zh-CN" altLang="en-US" dirty="0">
                <a:sym typeface="Arial" panose="020B0604020202020204" pitchFamily="34" charset="0"/>
              </a:rPr>
              <a:t>DTE 策略语言的表示技术</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fontScale="90000"/>
          </a:bodyPr>
          <a:lstStyle/>
          <a:p>
            <a:pPr fontAlgn="auto">
              <a:lnSpc>
                <a:spcPct val="140000"/>
              </a:lnSpc>
            </a:pPr>
            <a:r>
              <a:rPr lang="zh-CN" altLang="en-US" dirty="0">
                <a:sym typeface="Arial" panose="020B0604020202020204" pitchFamily="34" charset="0"/>
              </a:rPr>
              <a:t>实现思想：</a:t>
            </a:r>
            <a:endParaRPr lang="zh-CN" altLang="en-US" dirty="0">
              <a:sym typeface="Arial" panose="020B0604020202020204" pitchFamily="34" charset="0"/>
            </a:endParaRPr>
          </a:p>
          <a:p>
            <a:pPr lvl="1" fontAlgn="auto">
              <a:lnSpc>
                <a:spcPct val="140000"/>
              </a:lnSpc>
            </a:pPr>
            <a:r>
              <a:rPr lang="zh-CN" altLang="en-US" sz="2000" b="1" dirty="0">
                <a:sym typeface="Arial" panose="020B0604020202020204" pitchFamily="34" charset="0"/>
              </a:rPr>
              <a:t>DTE 将进程分为域 (Domain)，文件分为类型 (Type)，并限制从域到类型以及从域到其他域的访问</a:t>
            </a:r>
            <a:endParaRPr lang="zh-CN" altLang="en-US" sz="2000" b="1" dirty="0">
              <a:sym typeface="Arial" panose="020B0604020202020204" pitchFamily="34" charset="0"/>
            </a:endParaRPr>
          </a:p>
          <a:p>
            <a:pPr lvl="1" fontAlgn="auto">
              <a:lnSpc>
                <a:spcPct val="140000"/>
              </a:lnSpc>
            </a:pPr>
            <a:r>
              <a:rPr lang="zh-CN" altLang="en-US" sz="2000" dirty="0">
                <a:sym typeface="Arial" panose="020B0604020202020204" pitchFamily="34" charset="0"/>
              </a:rPr>
              <a:t>类型访问可以是读、写、执行、创建和递归遍历目录。域访问指发送信号的权力和转换到新域的能力</a:t>
            </a:r>
            <a:endParaRPr lang="zh-CN" altLang="en-US" sz="2000" dirty="0">
              <a:sym typeface="Arial" panose="020B0604020202020204" pitchFamily="34" charset="0"/>
            </a:endParaRPr>
          </a:p>
          <a:p>
            <a:pPr lvl="1" fontAlgn="auto">
              <a:lnSpc>
                <a:spcPct val="140000"/>
              </a:lnSpc>
            </a:pPr>
            <a:r>
              <a:rPr lang="zh-CN" altLang="en-US" sz="2000" b="1" dirty="0">
                <a:sym typeface="Arial" panose="020B0604020202020204" pitchFamily="34" charset="0"/>
              </a:rPr>
              <a:t>一个进程在某个时刻只属于一个域，但可以通过执行域入口文件转换到新域。域转换的有自动（auto）、执行（exec）、无（none）三种类型。</a:t>
            </a:r>
            <a:endParaRPr lang="zh-CN" altLang="en-US" sz="2000" b="1" dirty="0">
              <a:sym typeface="Arial" panose="020B0604020202020204" pitchFamily="34" charset="0"/>
            </a:endParaRPr>
          </a:p>
          <a:p>
            <a:pPr lvl="1" fontAlgn="auto">
              <a:lnSpc>
                <a:spcPct val="140000"/>
              </a:lnSpc>
            </a:pPr>
            <a:r>
              <a:rPr lang="zh-CN" altLang="en-US" sz="2000" dirty="0">
                <a:sym typeface="Arial" panose="020B0604020202020204" pitchFamily="34" charset="0"/>
              </a:rPr>
              <a:t>如果域 A 可以自动访问域 B，域 A 中的进程执行域 B 的入口文件，进程会自动转换到域 B</a:t>
            </a:r>
            <a:endParaRPr lang="zh-CN" altLang="en-US" sz="2000" dirty="0">
              <a:sym typeface="Arial" panose="020B0604020202020204" pitchFamily="34" charset="0"/>
            </a:endParaRPr>
          </a:p>
          <a:p>
            <a:pPr lvl="1" fontAlgn="auto">
              <a:lnSpc>
                <a:spcPct val="140000"/>
              </a:lnSpc>
            </a:pPr>
            <a:r>
              <a:rPr lang="zh-CN" altLang="en-US" sz="2000" dirty="0">
                <a:sym typeface="Arial" panose="020B0604020202020204" pitchFamily="34" charset="0"/>
              </a:rPr>
              <a:t>如果域 A 可以执行访问域 B，域 A 中的进程执行域 B 的某个入口文件时可以选择是否转换到域 B</a:t>
            </a:r>
            <a:endParaRPr lang="zh-CN" altLang="en-US" sz="2000" dirty="0">
              <a:sym typeface="Arial" panose="020B0604020202020204" pitchFamily="34" charset="0"/>
            </a:endParaRPr>
          </a:p>
          <a:p>
            <a:pPr lvl="1" fontAlgn="auto">
              <a:lnSpc>
                <a:spcPct val="140000"/>
              </a:lnSpc>
            </a:pPr>
            <a:r>
              <a:rPr lang="zh-CN" altLang="en-US" sz="2000" dirty="0">
                <a:sym typeface="Arial" panose="020B0604020202020204" pitchFamily="34" charset="0"/>
              </a:rPr>
              <a:t>以前一个进程本身带有一组访问特定对象的权限，需要事先定义。而在 DTE 中，一个进程运行时只携带其所在域的指示符，这决定了该进程的权限。一个进程通过执行文件进入新域改变访问权限。</a:t>
            </a:r>
            <a:endParaRPr lang="zh-CN" altLang="en-US" sz="2000" dirty="0">
              <a:sym typeface="Arial" panose="020B0604020202020204" pitchFamily="34" charset="0"/>
            </a:endParaRPr>
          </a:p>
          <a:p>
            <a:pPr fontAlgn="auto">
              <a:lnSpc>
                <a:spcPct val="140000"/>
              </a:lnSpc>
            </a:pPr>
            <a:endParaRPr lang="zh-CN" altLang="en-US" dirty="0">
              <a:sym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0"/>
          </p:nvPr>
        </p:nvSpPr>
        <p:spPr/>
        <p:txBody>
          <a:bodyPr/>
          <a:lstStyle/>
          <a:p>
            <a:r>
              <a:rPr lang="en-US" altLang="zh-CN" dirty="0">
                <a:sym typeface="Arial" panose="020B0604020202020204" pitchFamily="34" charset="0"/>
              </a:rPr>
              <a:t>02</a:t>
            </a:r>
            <a:endParaRPr lang="zh-CN" altLang="en-US" dirty="0">
              <a:sym typeface="Arial" panose="020B0604020202020204" pitchFamily="34" charset="0"/>
            </a:endParaRPr>
          </a:p>
        </p:txBody>
      </p:sp>
      <p:sp>
        <p:nvSpPr>
          <p:cNvPr id="19" name="文本占位符 18"/>
          <p:cNvSpPr>
            <a:spLocks noGrp="1"/>
          </p:cNvSpPr>
          <p:nvPr>
            <p:ph type="body" sz="quarter" idx="11"/>
          </p:nvPr>
        </p:nvSpPr>
        <p:spPr>
          <a:xfrm>
            <a:off x="882188" y="3684327"/>
            <a:ext cx="8401512" cy="836873"/>
          </a:xfrm>
        </p:spPr>
        <p:txBody>
          <a:bodyPr/>
          <a:lstStyle/>
          <a:p>
            <a:r>
              <a:rPr lang="zh-CN" altLang="en-US" dirty="0">
                <a:sym typeface="Arial" panose="020B0604020202020204" pitchFamily="34" charset="0"/>
              </a:rPr>
              <a:t>DTE 的实现</a:t>
            </a:r>
            <a:endParaRPr lang="zh-CN" altLang="en-US" dirty="0">
              <a:sym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lang="zh-CN" altLang="en-US" dirty="0">
                <a:sym typeface="Arial" panose="020B0604020202020204" pitchFamily="34" charset="0"/>
              </a:rPr>
              <a:t>DTE 的实现</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lstStyle/>
          <a:p>
            <a:pPr fontAlgn="auto">
              <a:lnSpc>
                <a:spcPct val="140000"/>
              </a:lnSpc>
            </a:pPr>
            <a:r>
              <a:rPr lang="zh-CN" altLang="en-US" sz="1600" dirty="0">
                <a:sym typeface="Arial" panose="020B0604020202020204" pitchFamily="34" charset="0"/>
              </a:rPr>
              <a:t>在传统 UNIX 访问控制基础上，固定类型信息到虚拟文件系统索引节点（VFS inodes），域信息到进程描述符</a:t>
            </a:r>
            <a:endParaRPr lang="zh-CN" altLang="en-US" sz="1600" dirty="0">
              <a:sym typeface="Arial" panose="020B0604020202020204" pitchFamily="34" charset="0"/>
            </a:endParaRPr>
          </a:p>
          <a:p>
            <a:pPr fontAlgn="auto">
              <a:lnSpc>
                <a:spcPct val="140000"/>
              </a:lnSpc>
            </a:pPr>
            <a:r>
              <a:rPr lang="zh-CN" altLang="en-US" sz="1800" dirty="0">
                <a:sym typeface="Arial" panose="020B0604020202020204" pitchFamily="34" charset="0"/>
              </a:rPr>
              <a:t>数据管理：</a:t>
            </a:r>
            <a:endParaRPr lang="zh-CN" altLang="en-US" sz="1800" dirty="0">
              <a:sym typeface="Arial" panose="020B0604020202020204" pitchFamily="34" charset="0"/>
            </a:endParaRPr>
          </a:p>
          <a:p>
            <a:pPr lvl="1" fontAlgn="auto">
              <a:lnSpc>
                <a:spcPct val="140000"/>
              </a:lnSpc>
            </a:pPr>
            <a:r>
              <a:rPr lang="zh-CN" altLang="en-US" sz="1600" dirty="0">
                <a:sym typeface="Arial" panose="020B0604020202020204" pitchFamily="34" charset="0"/>
              </a:rPr>
              <a:t>启动从文本文件 /etc/de.conf 读取 DTE 策略。</a:t>
            </a:r>
            <a:r>
              <a:rPr lang="zh-CN" altLang="en-US" sz="1600" b="1" dirty="0">
                <a:sym typeface="Arial" panose="020B0604020202020204" pitchFamily="34" charset="0"/>
              </a:rPr>
              <a:t>根据 DTE 策略文件内容为每个域构建一个结构体，该结构体包含了域访问、域转换、信号发送许可和入口的信息</a:t>
            </a:r>
            <a:r>
              <a:rPr lang="zh-CN" altLang="en-US" sz="1600" dirty="0">
                <a:sym typeface="Arial" panose="020B0604020202020204" pitchFamily="34" charset="0"/>
              </a:rPr>
              <a:t>。每一个进程结构体都会包含一个指针，指向该进程所属域对应的结构体</a:t>
            </a:r>
            <a:endParaRPr lang="zh-CN" altLang="en-US" sz="1600" dirty="0">
              <a:sym typeface="Arial" panose="020B0604020202020204" pitchFamily="34" charset="0"/>
            </a:endParaRPr>
          </a:p>
          <a:p>
            <a:pPr lvl="1" fontAlgn="auto">
              <a:lnSpc>
                <a:spcPct val="140000"/>
              </a:lnSpc>
            </a:pPr>
            <a:r>
              <a:rPr lang="zh-CN" altLang="en-US" sz="1600" b="1" dirty="0">
                <a:sym typeface="Arial" panose="020B0604020202020204" pitchFamily="34" charset="0"/>
              </a:rPr>
              <a:t>同时会创建一个包含所有类型名的数组，每个索引</a:t>
            </a:r>
            <a:r>
              <a:rPr lang="en-US" altLang="zh-CN" sz="1600" b="1" dirty="0">
                <a:sym typeface="Arial" panose="020B0604020202020204" pitchFamily="34" charset="0"/>
              </a:rPr>
              <a:t>(</a:t>
            </a:r>
            <a:r>
              <a:rPr lang="en-US" altLang="zh-CN" sz="1600" b="1" dirty="0" err="1">
                <a:sym typeface="Arial" panose="020B0604020202020204" pitchFamily="34" charset="0"/>
              </a:rPr>
              <a:t>innode</a:t>
            </a:r>
            <a:r>
              <a:rPr lang="en-US" altLang="zh-CN" sz="1600" b="1" dirty="0">
                <a:sym typeface="Arial" panose="020B0604020202020204" pitchFamily="34" charset="0"/>
              </a:rPr>
              <a:t>)</a:t>
            </a:r>
            <a:r>
              <a:rPr lang="zh-CN" altLang="en-US" sz="1600" b="1" dirty="0">
                <a:sym typeface="Arial" panose="020B0604020202020204" pitchFamily="34" charset="0"/>
              </a:rPr>
              <a:t>节点包含三个指针，要么为空要么指向该数组元素，三个指针分别代表 etype , rtype , utype 值</a:t>
            </a:r>
            <a:r>
              <a:rPr lang="zh-CN" altLang="en-US" sz="1600" dirty="0">
                <a:sym typeface="Arial" panose="020B0604020202020204" pitchFamily="34" charset="0"/>
              </a:rPr>
              <a:t>，对应该文件或目录的类型、该目录和子文件/子目录的类型、子文件/子目录的类型</a:t>
            </a:r>
            <a:endParaRPr lang="zh-CN" altLang="en-US" sz="1600" dirty="0">
              <a:sym typeface="Arial" panose="020B0604020202020204" pitchFamily="34" charset="0"/>
            </a:endParaRPr>
          </a:p>
          <a:p>
            <a:pPr marL="0" indent="457200" fontAlgn="auto">
              <a:lnSpc>
                <a:spcPct val="140000"/>
              </a:lnSpc>
              <a:buNone/>
            </a:pPr>
            <a:r>
              <a:rPr lang="zh-CN" altLang="en-US" sz="1800" dirty="0">
                <a:sym typeface="Arial" panose="020B0604020202020204" pitchFamily="34" charset="0"/>
              </a:rPr>
              <a:t>一个具体文件的类型讲通过这三个指针来决定</a:t>
            </a:r>
            <a:endParaRPr lang="en-US" altLang="zh-CN" sz="1800" dirty="0">
              <a:sym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lang="zh-CN" altLang="en-US" dirty="0">
                <a:sym typeface="Arial" panose="020B0604020202020204" pitchFamily="34" charset="0"/>
              </a:rPr>
              <a:t>DTE 的实现</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a:bodyPr>
          <a:lstStyle/>
          <a:p>
            <a:pPr fontAlgn="auto">
              <a:lnSpc>
                <a:spcPct val="140000"/>
              </a:lnSpc>
            </a:pPr>
            <a:r>
              <a:rPr lang="zh-CN" altLang="en-US" sz="1600" b="0" dirty="0">
                <a:sym typeface="Arial" panose="020B0604020202020204" pitchFamily="34" charset="0"/>
              </a:rPr>
              <a:t>文件系统根的类型是在DTE策略中显式设置的</a:t>
            </a:r>
            <a:endParaRPr lang="zh-CN" altLang="en-US" sz="1600" b="0" dirty="0">
              <a:sym typeface="Arial" panose="020B0604020202020204" pitchFamily="34" charset="0"/>
            </a:endParaRPr>
          </a:p>
          <a:p>
            <a:pPr fontAlgn="auto">
              <a:lnSpc>
                <a:spcPct val="140000"/>
              </a:lnSpc>
            </a:pPr>
            <a:r>
              <a:rPr lang="zh-CN" altLang="en-US" sz="1600" b="0" dirty="0">
                <a:sym typeface="Arial" panose="020B0604020202020204" pitchFamily="34" charset="0"/>
              </a:rPr>
              <a:t>由此可见索引节点 utype 值也必须存在，它按优先顺序被设置为已分配的 utype 、已分配的 rtype 或父目录的 utype：</a:t>
            </a:r>
            <a:endParaRPr lang="zh-CN" altLang="en-US" sz="1600" b="0" dirty="0">
              <a:sym typeface="Arial" panose="020B0604020202020204" pitchFamily="34" charset="0"/>
            </a:endParaRPr>
          </a:p>
          <a:p>
            <a:pPr fontAlgn="auto">
              <a:lnSpc>
                <a:spcPct val="140000"/>
              </a:lnSpc>
            </a:pPr>
            <a:r>
              <a:rPr lang="zh-CN" altLang="en-US" sz="1600" b="0" dirty="0">
                <a:sym typeface="Arial" panose="020B0604020202020204" pitchFamily="34" charset="0"/>
              </a:rPr>
              <a:t>只有当有规则将 rtype 赋值给索引节点的路径时，才会设置索引节点的 rtype 。</a:t>
            </a:r>
            <a:endParaRPr lang="zh-CN" altLang="en-US" sz="1600" b="0" dirty="0">
              <a:sym typeface="Arial" panose="020B0604020202020204" pitchFamily="34" charset="0"/>
            </a:endParaRPr>
          </a:p>
          <a:p>
            <a:pPr fontAlgn="auto">
              <a:lnSpc>
                <a:spcPct val="140000"/>
              </a:lnSpc>
            </a:pPr>
            <a:r>
              <a:rPr lang="zh-CN" altLang="en-US" sz="1600" dirty="0">
                <a:sym typeface="Arial" panose="020B0604020202020204" pitchFamily="34" charset="0"/>
              </a:rPr>
              <a:t>类型信息要么来自 DTE 策略文件要么继承文件系统树上的索引节点祖先。启动时根据 DTE 策略文件中的类型赋值规则在内存中构造映射节点树。映射节点用于确定将路径绑定到类型的规则是否存在，一旦设置了索引节点的类型，后续查找不会再次检查映射节点</a:t>
            </a:r>
            <a:endParaRPr lang="zh-CN" altLang="en-US" sz="1600" dirty="0">
              <a:sym typeface="Arial" panose="020B0604020202020204" pitchFamily="34" charset="0"/>
            </a:endParaRPr>
          </a:p>
          <a:p>
            <a:pPr marL="457200" lvl="1" indent="0" fontAlgn="auto">
              <a:lnSpc>
                <a:spcPct val="140000"/>
              </a:lnSpc>
              <a:buNone/>
            </a:pPr>
            <a:endParaRPr lang="zh-CN" altLang="en-US" sz="1800" dirty="0">
              <a:sym typeface="Arial" panose="020B0604020202020204" pitchFamily="34" charset="0"/>
            </a:endParaRPr>
          </a:p>
          <a:p>
            <a:pPr marL="457200" lvl="1" indent="0" fontAlgn="auto">
              <a:lnSpc>
                <a:spcPct val="140000"/>
              </a:lnSpc>
              <a:buNone/>
            </a:pPr>
            <a:endParaRPr lang="zh-CN" altLang="en-US" sz="1800" dirty="0">
              <a:sym typeface="Arial" panose="020B0604020202020204" pitchFamily="34" charset="0"/>
            </a:endParaRPr>
          </a:p>
          <a:p>
            <a:pPr marL="457200" lvl="1" indent="0" fontAlgn="auto">
              <a:lnSpc>
                <a:spcPct val="140000"/>
              </a:lnSpc>
              <a:buNone/>
            </a:pPr>
            <a:endParaRPr lang="zh-CN" altLang="en-US" sz="1800" dirty="0">
              <a:sym typeface="Arial" panose="020B0604020202020204" pitchFamily="34" charset="0"/>
            </a:endParaRPr>
          </a:p>
          <a:p>
            <a:pPr marL="457200" lvl="1" indent="0" fontAlgn="auto">
              <a:lnSpc>
                <a:spcPct val="140000"/>
              </a:lnSpc>
              <a:buNone/>
            </a:pPr>
            <a:endParaRPr lang="zh-CN" altLang="en-US" sz="1800" dirty="0">
              <a:sym typeface="Arial" panose="020B0604020202020204" pitchFamily="34" charset="0"/>
            </a:endParaRPr>
          </a:p>
          <a:p>
            <a:pPr marL="457200" lvl="1" indent="0" fontAlgn="auto">
              <a:lnSpc>
                <a:spcPct val="140000"/>
              </a:lnSpc>
              <a:buNone/>
            </a:pPr>
            <a:endParaRPr lang="zh-CN" altLang="en-US" sz="1800" dirty="0">
              <a:sym typeface="Arial" panose="020B0604020202020204" pitchFamily="34" charset="0"/>
            </a:endParaRPr>
          </a:p>
        </p:txBody>
      </p:sp>
      <p:pic>
        <p:nvPicPr>
          <p:cNvPr id="2" name="图片 1"/>
          <p:cNvPicPr>
            <a:picLocks noChangeAspect="1"/>
          </p:cNvPicPr>
          <p:nvPr/>
        </p:nvPicPr>
        <p:blipFill>
          <a:blip r:embed="rId1"/>
          <a:stretch>
            <a:fillRect/>
          </a:stretch>
        </p:blipFill>
        <p:spPr>
          <a:xfrm>
            <a:off x="3655060" y="3627120"/>
            <a:ext cx="5620385" cy="314833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lstStyle/>
          <a:p>
            <a:r>
              <a:rPr>
                <a:sym typeface="Arial" panose="020B0604020202020204" pitchFamily="34" charset="0"/>
              </a:rPr>
              <a:t>DTE 的实现</a:t>
            </a:r>
            <a:endParaRPr lang="zh-CN" altLang="en-US" dirty="0">
              <a:sym typeface="Arial" panose="020B0604020202020204" pitchFamily="34" charset="0"/>
            </a:endParaRPr>
          </a:p>
        </p:txBody>
      </p:sp>
      <p:sp>
        <p:nvSpPr>
          <p:cNvPr id="34" name="文本占位符 33"/>
          <p:cNvSpPr>
            <a:spLocks noGrp="1"/>
          </p:cNvSpPr>
          <p:nvPr>
            <p:ph type="body" sz="quarter" idx="10"/>
          </p:nvPr>
        </p:nvSpPr>
        <p:spPr>
          <a:xfrm>
            <a:off x="443230" y="944880"/>
            <a:ext cx="10920730" cy="5347970"/>
          </a:xfrm>
        </p:spPr>
        <p:txBody>
          <a:bodyPr>
            <a:normAutofit/>
          </a:bodyPr>
          <a:lstStyle/>
          <a:p>
            <a:pPr fontAlgn="auto">
              <a:lnSpc>
                <a:spcPct val="140000"/>
              </a:lnSpc>
            </a:pPr>
            <a:r>
              <a:rPr sz="1800" dirty="0">
                <a:sym typeface="Arial" panose="020B0604020202020204" pitchFamily="34" charset="0"/>
              </a:rPr>
              <a:t>类型访问实施</a:t>
            </a:r>
            <a:endParaRPr lang="zh-CN" altLang="en-US" sz="1800" dirty="0">
              <a:sym typeface="Arial" panose="020B0604020202020204" pitchFamily="34" charset="0"/>
            </a:endParaRPr>
          </a:p>
          <a:p>
            <a:pPr lvl="1" fontAlgn="auto">
              <a:lnSpc>
                <a:spcPct val="140000"/>
              </a:lnSpc>
            </a:pPr>
            <a:r>
              <a:rPr lang="zh-CN" altLang="en-US" sz="1600" b="1" dirty="0">
                <a:sym typeface="Arial" panose="020B0604020202020204" pitchFamily="34" charset="0"/>
              </a:rPr>
              <a:t>当进程执行开放系统调用时，</a:t>
            </a:r>
            <a:r>
              <a:rPr lang="en-US" altLang="zh-CN" sz="1600" b="1" dirty="0">
                <a:sym typeface="Arial" panose="020B0604020202020204" pitchFamily="34" charset="0"/>
              </a:rPr>
              <a:t>Linux</a:t>
            </a:r>
            <a:r>
              <a:rPr lang="zh-CN" altLang="en-US" sz="1600" b="1" dirty="0">
                <a:sym typeface="Arial" panose="020B0604020202020204" pitchFamily="34" charset="0"/>
              </a:rPr>
              <a:t>内核首先检查</a:t>
            </a:r>
            <a:r>
              <a:rPr lang="en-US" altLang="zh-CN" sz="1600" b="1" dirty="0">
                <a:sym typeface="Arial" panose="020B0604020202020204" pitchFamily="34" charset="0"/>
              </a:rPr>
              <a:t>DTE</a:t>
            </a:r>
            <a:r>
              <a:rPr lang="zh-CN" altLang="en-US" sz="1600" b="1" dirty="0">
                <a:sym typeface="Arial" panose="020B0604020202020204" pitchFamily="34" charset="0"/>
              </a:rPr>
              <a:t>权限，然后才是传统的</a:t>
            </a:r>
            <a:r>
              <a:rPr lang="en-US" altLang="zh-CN" sz="1600" b="1" dirty="0">
                <a:sym typeface="Arial" panose="020B0604020202020204" pitchFamily="34" charset="0"/>
              </a:rPr>
              <a:t>UNIX</a:t>
            </a:r>
            <a:r>
              <a:rPr lang="zh-CN" altLang="en-US" sz="1600" b="1" dirty="0">
                <a:sym typeface="Arial" panose="020B0604020202020204" pitchFamily="34" charset="0"/>
              </a:rPr>
              <a:t>权限。</a:t>
            </a:r>
            <a:endParaRPr lang="en-US" altLang="zh-CN" sz="1600" b="1" dirty="0">
              <a:sym typeface="Arial" panose="020B0604020202020204" pitchFamily="34" charset="0"/>
            </a:endParaRPr>
          </a:p>
          <a:p>
            <a:pPr lvl="1" fontAlgn="auto">
              <a:lnSpc>
                <a:spcPct val="140000"/>
              </a:lnSpc>
            </a:pPr>
            <a:r>
              <a:rPr lang="zh-CN" altLang="en-US" sz="1600" dirty="0">
                <a:sym typeface="Arial" panose="020B0604020202020204" pitchFamily="34" charset="0"/>
              </a:rPr>
              <a:t>使用进程描述符所指向的域结构体</a:t>
            </a:r>
            <a:r>
              <a:rPr lang="zh-CN" altLang="en-US" sz="1600" b="1" dirty="0">
                <a:sym typeface="Arial" panose="020B0604020202020204" pitchFamily="34" charset="0"/>
              </a:rPr>
              <a:t>检查当前域是否具有对正在打开文件所属类型的访问权限，如果有就继续执行正常的 </a:t>
            </a:r>
            <a:r>
              <a:rPr lang="en-US" altLang="zh-CN" sz="1600" b="1" dirty="0">
                <a:sym typeface="Arial" panose="020B0604020202020204" pitchFamily="34" charset="0"/>
              </a:rPr>
              <a:t>UNIX </a:t>
            </a:r>
            <a:r>
              <a:rPr lang="zh-CN" altLang="en-US" sz="1600" b="1" dirty="0">
                <a:sym typeface="Arial" panose="020B0604020202020204" pitchFamily="34" charset="0"/>
              </a:rPr>
              <a:t>检查：</a:t>
            </a:r>
            <a:endParaRPr lang="zh-CN" altLang="en-US" sz="1600" b="1" dirty="0">
              <a:sym typeface="Arial" panose="020B0604020202020204" pitchFamily="34" charset="0"/>
            </a:endParaRPr>
          </a:p>
          <a:p>
            <a:pPr lvl="1" fontAlgn="auto">
              <a:lnSpc>
                <a:spcPct val="140000"/>
              </a:lnSpc>
            </a:pPr>
            <a:r>
              <a:rPr lang="zh-CN" altLang="en-US" sz="1600" dirty="0">
                <a:sym typeface="Arial" panose="020B0604020202020204" pitchFamily="34" charset="0"/>
              </a:rPr>
              <a:t>对 DTE 执行权限的检查被延迟到实际调用 execve 时。如果执行导致允许的域转换，则此转换应在执行检查之前发生，因为新域可能是唯一允许执行入口点的域</a:t>
            </a:r>
            <a:endParaRPr lang="zh-CN" altLang="en-US" sz="1600" dirty="0">
              <a:sym typeface="Arial" panose="020B0604020202020204" pitchFamily="34" charset="0"/>
            </a:endParaRPr>
          </a:p>
          <a:p>
            <a:pPr lvl="1" fontAlgn="auto">
              <a:lnSpc>
                <a:spcPct val="140000"/>
              </a:lnSpc>
            </a:pPr>
            <a:r>
              <a:rPr lang="zh-CN" altLang="en-US" sz="1600" b="1" dirty="0">
                <a:sym typeface="Arial" panose="020B0604020202020204" pitchFamily="34" charset="0"/>
              </a:rPr>
              <a:t>域到类型的访问信息被保存在一组散列表中。</a:t>
            </a:r>
            <a:r>
              <a:rPr lang="zh-CN" altLang="en-US" sz="1600" dirty="0">
                <a:sym typeface="Arial" panose="020B0604020202020204" pitchFamily="34" charset="0"/>
              </a:rPr>
              <a:t>每个域结构体都有一个以类型名为键的散列表，每个条目列出了域对特定类型的访问权限。类型访问检查计算类型名的哈希值，为当前域寻找合适的域到类型访问入口。并比较请求的访问和允许的访问。</a:t>
            </a:r>
            <a:endParaRPr lang="zh-CN" altLang="en-US" sz="1600" dirty="0">
              <a:sym typeface="Arial" panose="020B0604020202020204" pitchFamily="34" charset="0"/>
            </a:endParaRPr>
          </a:p>
          <a:p>
            <a:pPr lvl="0" fontAlgn="auto">
              <a:lnSpc>
                <a:spcPct val="140000"/>
              </a:lnSpc>
            </a:pPr>
            <a:r>
              <a:rPr sz="1800" dirty="0">
                <a:sym typeface="Arial" panose="020B0604020202020204" pitchFamily="34" charset="0"/>
              </a:rPr>
              <a:t>域访问实施</a:t>
            </a:r>
            <a:endParaRPr lang="zh-CN" altLang="en-US" sz="1800" dirty="0">
              <a:sym typeface="Arial" panose="020B0604020202020204" pitchFamily="34" charset="0"/>
            </a:endParaRPr>
          </a:p>
          <a:p>
            <a:pPr lvl="1" fontAlgn="auto">
              <a:lnSpc>
                <a:spcPct val="140000"/>
              </a:lnSpc>
            </a:pPr>
            <a:r>
              <a:rPr lang="zh-CN" altLang="en-US" sz="1595" dirty="0">
                <a:sym typeface="Arial" panose="020B0604020202020204" pitchFamily="34" charset="0"/>
              </a:rPr>
              <a:t>本文的实现</a:t>
            </a:r>
            <a:r>
              <a:rPr lang="zh-CN" altLang="en-US" sz="1595" b="1" dirty="0">
                <a:sym typeface="Arial" panose="020B0604020202020204" pitchFamily="34" charset="0"/>
              </a:rPr>
              <a:t>对属于不同域的进程之间的信号进行了限制。每个域结构体都包含一个dte_signal_</a:t>
            </a:r>
            <a:r>
              <a:rPr lang="zh-CN" altLang="en-US" sz="1595" dirty="0">
                <a:sym typeface="Arial" panose="020B0604020202020204" pitchFamily="34" charset="0"/>
              </a:rPr>
              <a:t>access</a:t>
            </a:r>
            <a:r>
              <a:rPr lang="zh-CN" altLang="en-US" sz="1595" b="1" dirty="0">
                <a:sym typeface="Arial" panose="020B0604020202020204" pitchFamily="34" charset="0"/>
              </a:rPr>
              <a:t> 结构体组成的链表</a:t>
            </a:r>
            <a:r>
              <a:rPr lang="zh-CN" altLang="en-US" sz="1595" dirty="0">
                <a:sym typeface="Arial" panose="020B0604020202020204" pitchFamily="34" charset="0"/>
              </a:rPr>
              <a:t>。结构体包含信号序号和指向接受该信号域的指针， 为方便起见，将后者设置为 null 表示向所有域发送指定信号，将前者设置为 0 表示向指定域发送指定的信号</a:t>
            </a:r>
            <a:endParaRPr lang="zh-CN" altLang="en-US" sz="1595" dirty="0">
              <a:sym typeface="Arial" panose="020B0604020202020204" pitchFamily="34" charset="0"/>
            </a:endParaRPr>
          </a:p>
          <a:p>
            <a:pPr lvl="1" fontAlgn="auto">
              <a:lnSpc>
                <a:spcPct val="140000"/>
              </a:lnSpc>
            </a:pPr>
            <a:endParaRPr lang="zh-CN" altLang="en-US" sz="1600" dirty="0">
              <a:sym typeface="Arial" panose="020B0604020202020204" pitchFamily="34" charset="0"/>
            </a:endParaRPr>
          </a:p>
        </p:txBody>
      </p:sp>
    </p:spTree>
  </p:cSld>
  <p:clrMapOvr>
    <a:masterClrMapping/>
  </p:clrMapOvr>
</p:sld>
</file>

<file path=ppt/tags/tag4.xml><?xml version="1.0" encoding="utf-8"?>
<p:tagLst xmlns:p="http://schemas.openxmlformats.org/presentationml/2006/main">
  <p:tag name="COMMONDATA" val="eyJoZGlkIjoiOWFhNTc1N2Q1YzJjYjg0ZmM5YzFkYzA2ZDhjMjcyMGIifQ=="/>
  <p:tag name="commondata" val="eyJoZGlkIjoiMGVlMDBlY2U5OGRiY2RiZDkwMWUwYTBjMmYwMTUxZWMifQ=="/>
</p:tagLst>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c t : c o n t e n t T y p e S c h e m a   c t : _ = " "   m a : _ = " "   m a : c o n t e n t T y p e N a m e = " D o c u m e n t "   m a : c o n t e n t T y p e I D = " 0 x 0 1 0 1 0 0 E B D 4 4 8 8 2 6 1 C 7 4 7 4 4 A 2 8 1 D 9 7 0 7 8 5 E 7 B 1 4 "   m a : c o n t e n t T y p e V e r s i o n = " 9 "   m a : c o n t e n t T y p e D e s c r i p t i o n = " C r e a t e   a   n e w   d o c u m e n t . "   m a : c o n t e n t T y p e S c o p e = " "   m a : v e r s i o n I D = " 6 4 e c a 3 f b 1 8 e 2 2 2 e 6 9 8 3 9 7 5 4 7 4 2 c d e 0 d 8 "   x m l n s : c t = " h t t p : / / s c h e m a s . m i c r o s o f t . c o m / o f f i c e / 2 0 0 6 / m e t a d a t a / c o n t e n t T y p e "   x m l n s : m a = " h t t p : / / s c h e m a s . m i c r o s o f t . c o m / o f f i c e / 2 0 0 6 / m e t a d a t a / p r o p e r t i e s / m e t a A t t r i b u t e s " >  
 < x s d : s c h e m a   t a r g e t N a m e s p a c e = " h t t p : / / s c h e m a s . m i c r o s o f t . c o m / o f f i c e / 2 0 0 6 / m e t a d a t a / p r o p e r t i e s "   m a : r o o t = " t r u e "   m a : f i e l d s I D = " 3 2 b 4 f 8 1 9 3 3 4 5 c 1 a c 3 f e 5 d 7 5 c 2 c 6 0 5 0 0 9 "   n s 1 : _ = " "   n s 3 : _ = " "   n s 4 : _ = " "   x m l n s : x s d = " h t t p : / / w w w . w 3 . o r g / 2 0 0 1 / X M L S c h e m a "   x m l n s : x s = " h t t p : / / w w w . w 3 . o r g / 2 0 0 1 / X M L S c h e m a "   x m l n s : p = " h t t p : / / s c h e m a s . m i c r o s o f t . c o m / o f f i c e / 2 0 0 6 / m e t a d a t a / p r o p e r t i e s "   x m l n s : n s 1 = " h t t p : / / s c h e m a s . m i c r o s o f t . c o m / s h a r e p o i n t / v 3 "   x m l n s : n s 3 = " 0 1 e f 9 6 1 0 - 2 9 9 f - 4 2 4 0 - 8 8 d 3 - 6 b d 2 c f 0 0 3 f 5 c "   x m l n s : n s 4 = " 9 6 f 4 5 c f 9 - 4 9 b b - 4 3 2 4 - a 5 5 8 - 4 0 f 0 c 0 1 5 d b 7 a " >  
 < x s d : i m p o r t   n a m e s p a c e = " h t t p : / / s c h e m a s . m i c r o s o f t . c o m / s h a r e p o i n t / v 3 " / >  
 < x s d : i m p o r t   n a m e s p a c e = " 0 1 e f 9 6 1 0 - 2 9 9 f - 4 2 4 0 - 8 8 d 3 - 6 b d 2 c f 0 0 3 f 5 c " / >  
 < x s d : i m p o r t   n a m e s p a c e = " 9 6 f 4 5 c f 9 - 4 9 b b - 4 3 2 4 - a 5 5 8 - 4 0 f 0 c 0 1 5 d b 7 a " / >  
 < x s d : e l e m e n t   n a m e = " p r o p e r t i e s " >  
 < x s d : c o m p l e x T y p e >  
 < x s d : s e q u e n c e >  
 < x s d : e l e m e n t   n a m e = " d o c u m e n t M a n a g e m e n t " >  
 < x s d : c o m p l e x T y p e >  
 < x s d : a l l >  
 < x s d : e l e m e n t   r e f = " n s 3 : M e d i a S e r v i c e M e t a d a t a "   m i n O c c u r s = " 0 " / >  
 < x s d : e l e m e n t   r e f = " n s 3 : M e d i a S e r v i c e F a s t M e t a d a t a "   m i n O c c u r s = " 0 " / >  
 < x s d : e l e m e n t   r e f = " n s 3 : M e d i a S e r v i c e O b j e c t D e t e c t o r V e r s i o n s "   m i n O c c u r s = " 0 " / >  
 < x s d : e l e m e n t   r e f = " n s 3 : _ a c t i v i t y "   m i n O c c u r s = " 0 " / >  
 < x s d : e l e m e n t   r e f = " n s 4 : S h a r e d W i t h U s e r s "   m i n O c c u r s = " 0 " / >  
 < x s d : e l e m e n t   r e f = " n s 4 : S h a r e d W i t h D e t a i l s "   m i n O c c u r s = " 0 " / >  
 < x s d : e l e m e n t   r e f = " n s 4 : S h a r i n g H i n t H a s h "   m i n O c c u r s = " 0 " / >  
 < x s d : e l e m e n t   r e f = " n s 1 : _ i p _ U n i f i e d C o m p l i a n c e P o l i c y P r o p e r t i e s "   m i n O c c u r s = " 0 " / >  
 < x s d : e l e m e n t   r e f = " n s 1 : _ i p _ U n i f i e d C o m p l i a n c e P o l i c y U I A c t i o n "   m i n O c c u r s = " 0 " / >  
 < / x s d : a l l >  
 < / x s d : c o m p l e x T y p e >  
 < / x s d : e l e m e n t >  
 < / x s d : s e q u e n c e >  
 < / x s d : c o m p l e x T y p e >  
 < / x s d : e l e m e n t >  
 < / x s d : s c h e m a >  
 < x s d : s c h e m a   t a r g e t N a m e s p a c e = " h t t p : / / s c h e m a s . m i c r o s o f t . c o m / s h a r e p o i n t / v 3 " 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_ i p _ U n i f i e d C o m p l i a n c e P o l i c y P r o p e r t i e s "   m a : i n d e x = " 1 5 "   n i l l a b l e = " t r u e "   m a : d i s p l a y N a m e = " U n i f i e d   C o m p l i a n c e   P o l i c y   P r o p e r t i e s "   m a : h i d d e n = " t r u e "   m a : i n t e r n a l N a m e = " _ i p _ U n i f i e d C o m p l i a n c e P o l i c y P r o p e r t i e s " >  
 < x s d : s i m p l e T y p e >  
 < x s d : r e s t r i c t i o n   b a s e = " d m s : N o t e " / >  
 < / x s d : s i m p l e T y p e >  
 < / x s d : e l e m e n t >  
 < x s d : e l e m e n t   n a m e = " _ i p _ U n i f i e d C o m p l i a n c e P o l i c y U I A c t i o n "   m a : i n d e x = " 1 6 "   n i l l a b l e = " t r u e "   m a : d i s p l a y N a m e = " U n i f i e d   C o m p l i a n c e   P o l i c y   U I   A c t i o n "   m a : h i d d e n = " t r u e "   m a : i n t e r n a l N a m e = " _ i p _ U n i f i e d C o m p l i a n c e P o l i c y U I A c t i o n " >  
 < x s d : s i m p l e T y p e >  
 < x s d : r e s t r i c t i o n   b a s e = " d m s : T e x t " / >  
 < / x s d : s i m p l e T y p e >  
 < / x s d : e l e m e n t >  
 < / x s d : s c h e m a >  
 < x s d : s c h e m a   t a r g e t N a m e s p a c e = " 0 1 e f 9 6 1 0 - 2 9 9 f - 4 2 4 0 - 8 8 d 3 - 6 b d 2 c f 0 0 3 f 5 c " 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M e d i a S e r v i c e M e t a d a t a "   m a : i n d e x = " 8 "   n i l l a b l e = " t r u e "   m a : d i s p l a y N a m e = " M e d i a S e r v i c e M e t a d a t a "   m a : h i d d e n = " t r u e "   m a : i n t e r n a l N a m e = " M e d i a S e r v i c e M e t a d a t a "   m a : r e a d O n l y = " t r u e " >  
 < x s d : s i m p l e T y p e >  
 < x s d : r e s t r i c t i o n   b a s e = " d m s : N o t e " / >  
 < / x s d : s i m p l e T y p e >  
 < / x s d : e l e m e n t >  
 < x s d : e l e m e n t   n a m e = " M e d i a S e r v i c e F a s t M e t a d a t a "   m a : i n d e x = " 9 "   n i l l a b l e = " t r u e "   m a : d i s p l a y N a m e = " M e d i a S e r v i c e F a s t M e t a d a t a "   m a : h i d d e n = " t r u e "   m a : i n t e r n a l N a m e = " M e d i a S e r v i c e F a s t M e t a d a t a "   m a : r e a d O n l y = " t r u e " >  
 < x s d : s i m p l e T y p e >  
 < x s d : r e s t r i c t i o n   b a s e = " d m s : N o t e " / >  
 < / x s d : s i m p l e T y p e >  
 < / x s d : e l e m e n t >  
 < x s d : e l e m e n t   n a m e = " M e d i a S e r v i c e O b j e c t D e t e c t o r V e r s i o n s "   m a : i n d e x = " 1 0 "   n i l l a b l e = " t r u e "   m a : d i s p l a y N a m e = " M e d i a S e r v i c e O b j e c t D e t e c t o r V e r s i o n s "   m a : h i d d e n = " t r u e "   m a : i n d e x e d = " t r u e "   m a : i n t e r n a l N a m e = " M e d i a S e r v i c e O b j e c t D e t e c t o r V e r s i o n s "   m a : r e a d O n l y = " t r u e " >  
 < x s d : s i m p l e T y p e >  
 < x s d : r e s t r i c t i o n   b a s e = " d m s : T e x t " / >  
 < / x s d : s i m p l e T y p e >  
 < / x s d : e l e m e n t >  
 < x s d : e l e m e n t   n a m e = " _ a c t i v i t y "   m a : i n d e x = " 1 1 "   n i l l a b l e = " t r u e "   m a : d i s p l a y N a m e = " _ a c t i v i t y "   m a : h i d d e n = " t r u e "   m a : i n t e r n a l N a m e = " _ a c t i v i t y " >  
 < x s d : s i m p l e T y p e >  
 < x s d : r e s t r i c t i o n   b a s e = " d m s : N o t e " / >  
 < / x s d : s i m p l e T y p e >  
 < / x s d : e l e m e n t >  
 < / x s d : s c h e m a >  
 < x s d : s c h e m a   t a r g e t N a m e s p a c e = " 9 6 f 4 5 c f 9 - 4 9 b b - 4 3 2 4 - a 5 5 8 - 4 0 f 0 c 0 1 5 d b 7 a " 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S h a r e d W i t h U s e r s "   m a : i n d e x = " 1 2 "   n i l l a b l e = " t r u e "   m a : d i s p l a y N a m e = " S h a r e d   W i t h "   m a : i n t e r n a l N a m e = " S h a r e d W i t h U s e r s "   m a : r e a d O n l y = " t r u e " >  
 < x s d : c o m p l e x T y p e >  
 < x s d : c o m p l e x C o n t e n t >  
 < x s d : e x t e n s i o n   b a s e = " d m s : U s e r M u l t i " >  
 < x s d : s e q u e n c e >  
 < x s d : e l e m e n t   n a m e = " U s e r I n f o "   m i n O c c u r s = " 0 "   m a x O c c u r s = " u n b o u n d e d " >  
 < x s d : c o m p l e x T y p e >  
 < x s d : s e q u e n c e >  
 < x s d : e l e m e n t   n a m e = " D i s p l a y N a m e "   t y p e = " x s d : s t r i n g "   m i n O c c u r s = " 0 " / >  
 < x s d : e l e m e n t   n a m e = " A c c o u n t I d "   t y p e = " d m s : U s e r I d "   m i n O c c u r s = " 0 "   n i l l a b l e = " t r u e " / >  
 < x s d : e l e m e n t   n a m e = " A c c o u n t T y p e "   t y p e = " x s d : s t r i n g "   m i n O c c u r s = " 0 " / >  
 < / x s d : s e q u e n c e >  
 < / x s d : c o m p l e x T y p e >  
 < / x s d : e l e m e n t >  
 < / x s d : s e q u e n c e >  
 < / x s d : e x t e n s i o n >  
 < / x s d : c o m p l e x C o n t e n t >  
 < / x s d : c o m p l e x T y p e >  
 < / x s d : e l e m e n t >  
 < x s d : e l e m e n t   n a m e = " S h a r e d W i t h D e t a i l s "   m a : i n d e x = " 1 3 "   n i l l a b l e = " t r u e "   m a : d i s p l a y N a m e = " S h a r e d   W i t h   D e t a i l s "   m a : i n t e r n a l N a m e = " S h a r e d W i t h D e t a i l s "   m a : r e a d O n l y = " t r u e " >  
 < x s d : s i m p l e T y p e >  
 < x s d : r e s t r i c t i o n   b a s e = " d m s : N o t e " >  
 < x s d : m a x L e n g t h   v a l u e = " 2 5 5 " / >  
 < / x s d : r e s t r i c t i o n >  
 < / x s d : s i m p l e T y p e >  
 < / x s d : e l e m e n t >  
 < x s d : e l e m e n t   n a m e = " S h a r i n g H i n t H a s h "   m a : i n d e x = " 1 4 "   n i l l a b l e = " t r u e "   m a : d i s p l a y N a m e = " S h a r i n g   H i n t   H a s h "   m a : h i d d e n = " t r u e "   m a : i n t e r n a l N a m e = " S h a r i n g H i n t H a s h "   m a : r e a d O n l y = " t r u e " >  
 < x s d : s i m p l e T y p e >  
 < x s d : r e s t r i c t i o n   b a s e = " d m s : T e x t " / >  
 < / x s d : s i m p l e T y p e >  
 < / x s d : e l e m e n t >  
 < / x s d : s c h e m a >  
 < x s d : s c h e m a   t a r g e t N a m e s p a c e = " h t t p : / / s c h e m a s . o p e n x m l f o r m a t s . o r g / p a c k a g e / 2 0 0 6 / m e t a d a t a / c o r e - p r o p e r t i e s "   e l e m e n t F o r m D e f a u l t = " q u a l i f i e d "   a t t r i b u t e F o r m D e f a u l t = " u n q u a l i f i e d "   b l o c k D e f a u l t = " # a l l "   x m l n s = " h t t p : / / s c h e m a s . o p e n x m l f o r m a t s . o r g / p a c k a g e / 2 0 0 6 / m e t a d a t a / c o r e - p r o p e r t i e s "   x m l n s : x s d = " h t t p : / / w w w . w 3 . o r g / 2 0 0 1 / X M L S c h e m a "   x m l n s : x s i = " h t t p : / / w w w . w 3 . o r g / 2 0 0 1 / X M L S c h e m a - i n s t a n c e "   x m l n s : d c = " h t t p : / / p u r l . o r g / d c / e l e m e n t s / 1 . 1 / "   x m l n s : d c t e r m s = " h t t p : / / p u r l . o r g / d c / t e r m s / "   x m l n s : o d o c = " h t t p : / / s c h e m a s . m i c r o s o f t . c o m / i n t e r n a l / o b d " >  
 < x s d : i m p o r t   n a m e s p a c e = " h t t p : / / p u r l . o r g / d c / e l e m e n t s / 1 . 1 / "   s c h e m a L o c a t i o n = " h t t p : / / d u b l i n c o r e . o r g / s c h e m a s / x m l s / q d c / 2 0 0 3 / 0 4 / 0 2 / d c . x s d " / >  
 < x s d : i m p o r t   n a m e s p a c e = " h t t p : / / p u r l . o r g / d c / t e r m s / "   s c h e m a L o c a t i o n = " h t t p : / / d u b l i n c o r e . o r g / s c h e m a s / x m l s / q d c / 2 0 0 3 / 0 4 / 0 2 / d c t e r m s . x s d " / >  
 < x s d : e l e m e n t   n a m e = " c o r e P r o p e r t i e s "   t y p e = " C T _ c o r e P r o p e r t i e s " / >  
 < x s d : c o m p l e x T y p e   n a m e = " C T _ c o r e P r o p e r t i e s " >  
 < x s d : a l l >  
 < x s d : e l e m e n t   r e f = " d c : c r e a t o r "   m i n O c c u r s = " 0 "   m a x O c c u r s = " 1 " / >  
 < x s d : e l e m e n t   r e f = " d c t e r m s : c r e a t e d "   m i n O c c u r s = " 0 "   m a x O c c u r s = " 1 " / >  
 < x s d : e l e m e n t   r e f = " d c : i d e n t i f i e r "   m i n O c c u r s = " 0 "   m a x O c c u r s = " 1 " / >  
 < x s d : e l e m e n t   n a m e = " c o n t e n t T y p e "   m i n O c c u r s = " 0 "   m a x O c c u r s = " 1 "   t y p e = " x s d : s t r i n g "   m a : i n d e x = " 0 "   m a : d i s p l a y N a m e = " C o n t e n t   T y p e " / >  
 < x s d : e l e m e n t   r e f = " d c : t i t l e "   m i n O c c u r s = " 0 "   m a x O c c u r s = " 1 "   m a : i n d e x = " 4 "   m a : d i s p l a y N a m e = " T i t l e " / >  
 < x s d : e l e m e n t   r e f = " d c : s u b j e c t "   m i n O c c u r s = " 0 "   m a x O c c u r s = " 1 " / >  
 < x s d : e l e m e n t   r e f = " d c : d e s c r i p t i o n "   m i n O c c u r s = " 0 "   m a x O c c u r s = " 1 " / >  
 < x s d : e l e m e n t   n a m e = " k e y w o r d s "   m i n O c c u r s = " 0 "   m a x O c c u r s = " 1 "   t y p e = " x s d : s t r i n g " / >  
 < x s d : e l e m e n t   r e f = " d c : l a n g u a g e "   m i n O c c u r s = " 0 "   m a x O c c u r s = " 1 " / >  
 < x s d : e l e m e n t   n a m e = " c a t e g o r y "   m i n O c c u r s = " 0 "   m a x O c c u r s = " 1 "   t y p e = " x s d : s t r i n g " / >  
 < x s d : e l e m e n t   n a m e = " v e r s i o n "   m i n O c c u r s = " 0 "   m a x O c c u r s = " 1 "   t y p e = " x s d : s t r i n g " / >  
 < x s d : e l e m e n t   n a m e = " r e v i s i o n "   m i n O c c u r s = " 0 "   m a x O c c u r s = " 1 "   t y p e = " x s d : s t r i n g " >  
 < x s d : a n n o t a t i o n >  
 < x s d : d o c u m e n t a t i o n >  
                                                 T h i s   v a l u e   i n d i c a t e s   t h e   n u m b e r   o f   s a v e s   o r   r e v i s i o n s .   T h e   a p p l i c a t i o n   i s   r e s p o n s i b l e   f o r   u p d a t i n g   t h i s   v a l u e   a f t e r   e a c h   r e v i s i o n .  
                                         < / x s d : d o c u m e n t a t i o n >  
 < / x s d : a n n o t a t i o n >  
 < / x s d : e l e m e n t >  
 < x s d : e l e m e n t   n a m e = " l a s t M o d i f i e d B y "   m i n O c c u r s = " 0 "   m a x O c c u r s = " 1 "   t y p e = " x s d : s t r i n g " / >  
 < x s d : e l e m e n t   r e f = " d c t e r m s : m o d i f i e d "   m i n O c c u r s = " 0 "   m a x O c c u r s = " 1 " / >  
 < x s d : e l e m e n t   n a m e = " c o n t e n t S t a t u s "   m i n O c c u r s = " 0 "   m a x O c c u r s = " 1 "   t y p e = " x s d : s t r i n g " / >  
 < / x s d : a l l >  
 < / x s d : c o m p l e x T y p e >  
 < / x s d : s c h e m a >  
 < x s : s c h e m a   t a r g e t N a m e s p a c e = " h t t p : / / s c h e m a s . m i c r o s o f t . c o m / o f f i c e / i n f o p a t h / 2 0 0 7 / P a r t n e r C o n t r o l s "   e l e m e n t F o r m D e f a u l t = " q u a l i f i e d "   a t t r i b u t e F o r m D e f a u l t = " u n q u a l i f i e d "   x m l n s : p c = " h t t p : / / s c h e m a s . m i c r o s o f t . c o m / o f f i c e / i n f o p a t h / 2 0 0 7 / P a r t n e r C o n t r o l s "   x m l n s : x s = " h t t p : / / w w w . w 3 . o r g / 2 0 0 1 / X M L S c h e m a " >  
 < x s : e l e m e n t   n a m e = " P e r s o n " >  
 < x s : c o m p l e x T y p e >  
 < x s : s e q u e n c e >  
 < x s : e l e m e n t   r e f = " p c : D i s p l a y N a m e "   m i n O c c u r s = " 0 " > < / x s : e l e m e n t >  
 < x s : e l e m e n t   r e f = " p c : A c c o u n t I d "   m i n O c c u r s = " 0 " > < / x s : e l e m e n t >  
 < x s : e l e m e n t   r e f = " p c : A c c o u n t T y p e "   m i n O c c u r s = " 0 " > < / x s : e l e m e n t >  
 < / x s : s e q u e n c e >  
 < / x s : c o m p l e x T y p e >  
 < / x s : e l e m e n t >  
 < x s : e l e m e n t   n a m e = " D i s p l a y N a m e "   t y p e = " x s : s t r i n g " > < / x s : e l e m e n t >  
 < x s : e l e m e n t   n a m e = " A c c o u n t I d "   t y p e = " x s : s t r i n g " > < / x s : e l e m e n t >  
 < x s : e l e m e n t   n a m e = " A c c o u n t T y p e "   t y p e = " x s : s t r i n g " > < / x s : e l e m e n t >  
 < x s : e l e m e n t   n a m e = " B D C A s s o c i a t e d E n t i t y " >  
 < x s : c o m p l e x T y p e >  
 < x s : s e q u e n c e >  
 < x s : e l e m e n t   r e f = " p c : B D C E n t i t y "   m i n O c c u r s = " 0 "   m a x O c c u r s = " u n b o u n d e d " > < / x s : e l e m e n t >  
 < / x s : s e q u e n c e >  
 < x s : a t t r i b u t e   r e f = " p c : E n t i t y N a m e s p a c e " > < / x s : a t t r i b u t e >  
 < x s : a t t r i b u t e   r e f = " p c : E n t i t y N a m e " > < / x s : a t t r i b u t e >  
 < x s : a t t r i b u t e   r e f = " p c : S y s t e m I n s t a n c e N a m e " > < / x s : a t t r i b u t e >  
 < x s : a t t r i b u t e   r e f = " p c : A s s o c i a t i o n N a m e " > < / x s : a t t r i b u t e >  
 < / x s : c o m p l e x T y p e >  
 < / x s : e l e m e n t >  
 < x s : a t t r i b u t e   n a m e = " E n t i t y N a m e s p a c e "   t y p e = " x s : s t r i n g " > < / x s : a t t r i b u t e >  
 < x s : a t t r i b u t e   n a m e = " E n t i t y N a m e "   t y p e = " x s : s t r i n g " > < / x s : a t t r i b u t e >  
 < x s : a t t r i b u t e   n a m e = " S y s t e m I n s t a n c e N a m e "   t y p e = " x s : s t r i n g " > < / x s : a t t r i b u t e >  
 < x s : a t t r i b u t e   n a m e = " A s s o c i a t i o n N a m e "   t y p e = " x s : s t r i n g " > < / x s : a t t r i b u t e >  
 < x s : e l e m e n t   n a m e = " B D C E n t i t y " >  
 < x s : c o m p l e x T y p e >  
 < x s : s e q u e n c e >  
 < x s : e l e m e n t   r e f = " p c : E n t i t y D i s p l a y N a m e "   m i n O c c u r s = " 0 " > < / x s : e l e m e n t >  
 < x s : e l e m e n t   r e f = " p c : E n t i t y I n s t a n c e R e f e r e n c e "   m i n O c c u r s = " 0 " > < / x s : e l e m e n t >  
 < x s : e l e m e n t   r e f = " p c : E n t i t y I d 1 "   m i n O c c u r s = " 0 " > < / x s : e l e m e n t >  
 < x s : e l e m e n t   r e f = " p c : E n t i t y I d 2 "   m i n O c c u r s = " 0 " > < / x s : e l e m e n t >  
 < x s : e l e m e n t   r e f = " p c : E n t i t y I d 3 "   m i n O c c u r s = " 0 " > < / x s : e l e m e n t >  
 < x s : e l e m e n t   r e f = " p c : E n t i t y I d 4 "   m i n O c c u r s = " 0 " > < / x s : e l e m e n t >  
 < x s : e l e m e n t   r e f = " p c : E n t i t y I d 5 "   m i n O c c u r s = " 0 " > < / x s : e l e m e n t >  
 < / x s : s e q u e n c e >  
 < / x s : c o m p l e x T y p e >  
 < / x s : e l e m e n t >  
 < x s : e l e m e n t   n a m e = " E n t i t y D i s p l a y N a m e "   t y p e = " x s : s t r i n g " > < / x s : e l e m e n t >  
 < x s : e l e m e n t   n a m e = " E n t i t y I n s t a n c e R e f e r e n c e "   t y p e = " x s : s t r i n g " > < / x s : e l e m e n t >  
 < x s : e l e m e n t   n a m e = " E n t i t y I d 1 "   t y p e = " x s : s t r i n g " > < / x s : e l e m e n t >  
 < x s : e l e m e n t   n a m e = " E n t i t y I d 2 "   t y p e = " x s : s t r i n g " > < / x s : e l e m e n t >  
 < x s : e l e m e n t   n a m e = " E n t i t y I d 3 "   t y p e = " x s : s t r i n g " > < / x s : e l e m e n t >  
 < x s : e l e m e n t   n a m e = " E n t i t y I d 4 "   t y p e = " x s : s t r i n g " > < / x s : e l e m e n t >  
 < x s : e l e m e n t   n a m e = " E n t i t y I d 5 "   t y p e = " x s : s t r i n g " > < / x s : e l e m e n t >  
 < x s : e l e m e n t   n a m e = " T e r m s " >  
 < x s : c o m p l e x T y p e >  
 < x s : s e q u e n c e >  
 < x s : e l e m e n t   r e f = " p c : T e r m I n f o "   m i n O c c u r s = " 0 "   m a x O c c u r s = " u n b o u n d e d " > < / x s : e l e m e n t >  
 < / x s : s e q u e n c e >  
 < / x s : c o m p l e x T y p e >  
 < / x s : e l e m e n t >  
 < x s : e l e m e n t   n a m e = " T e r m I n f o " >  
 < x s : c o m p l e x T y p e >  
 < x s : s e q u e n c e >  
 < x s : e l e m e n t   r e f = " p c : T e r m N a m e "   m i n O c c u r s = " 0 " > < / x s : e l e m e n t >  
 < x s : e l e m e n t   r e f = " p c : T e r m I d "   m i n O c c u r s = " 0 " > < / x s : e l e m e n t >  
 < / x s : s e q u e n c e >  
 < / x s : c o m p l e x T y p e >  
 < / x s : e l e m e n t >  
 < x s : e l e m e n t   n a m e = " T e r m N a m e "   t y p e = " x s : s t r i n g " > < / x s : e l e m e n t >  
 < x s : e l e m e n t   n a m e = " T e r m I d "   t y p e = " x s : s t r i n g " > < / x s : e l e m e n t >  
 < / x s : s c h e m a >  
 < / c t : c o n t e n t T y p e S c h e m a > 
</file>

<file path=customXml/item2.xml>��< ? x m l   v e r s i o n = " 1 . 0 " ? > < p : p r o p e r t i e s   x m l n s : p = " h t t p : / / s c h e m a s . m i c r o s o f t . c o m / o f f i c e / 2 0 0 6 / m e t a d a t a / p r o p e r t i e s "   x m l n s : x s i = " h t t p : / / w w w . w 3 . o r g / 2 0 0 1 / X M L S c h e m a - i n s t a n c e "   x m l n s : p c = " h t t p : / / s c h e m a s . m i c r o s o f t . c o m / o f f i c e / i n f o p a t h / 2 0 0 7 / P a r t n e r C o n t r o l s " > < d o c u m e n t M a n a g e m e n t > < _ i p _ U n i f i e d C o m p l i a n c e P o l i c y U I A c t i o n   x m l n s = " h t t p : / / s c h e m a s . m i c r o s o f t . c o m / s h a r e p o i n t / v 3 "   x s i : n i l = " t r u e " / > < _ a c t i v i t y   x m l n s = " 0 1 e f 9 6 1 0 - 2 9 9 f - 4 2 4 0 - 8 8 d 3 - 6 b d 2 c f 0 0 3 f 5 c "   x s i : n i l = " t r u e " / > < _ i p _ U n i f i e d C o m p l i a n c e P o l i c y P r o p e r t i e s   x m l n s = " h t t p : / / s c h e m a s . m i c r o s o f t . c o m / s h a r e p o i n t / v 3 "   x s i : n i l = " t r u e " / > < / d o c u m e n t M a n a g e m e n t > < / p : p r o p e r t i e s > 
</file>

<file path=customXml/item3.xml>��< ? m s o - c o n t e n t T y p e ? > < F o r m T e m p l a t e s   x m l n s = " h t t p : / / s c h e m a s . m i c r o s o f t . c o m / s h a r e p o i n t / v 3 / c o n t e n t t y p e / f o r m s " > < D i s p l a y > D o c u m e n t L i b r a r y F o r m < / D i s p l a y > < E d i t > D o c u m e n t L i b r a r y F o r m < / E d i t > < N e w > D o c u m e n t L i b r a r y F o r m < / N e w > < / F o r m T e m p l a t e s > 
</file>

<file path=customXml/itemProps1.xml><?xml version="1.0" encoding="utf-8"?>
<ds:datastoreItem xmlns:ds="http://schemas.openxmlformats.org/officeDocument/2006/customXml" ds:itemID="{667A3AAE-6622-4218-A8B3-17EEDEB7AE09}">
  <ds:schemaRefs/>
</ds:datastoreItem>
</file>

<file path=customXml/itemProps2.xml><?xml version="1.0" encoding="utf-8"?>
<ds:datastoreItem xmlns:ds="http://schemas.openxmlformats.org/officeDocument/2006/customXml" ds:itemID="{EFEE9D72-90B7-4177-BF02-7467FA703D53}">
  <ds:schemaRefs/>
</ds:datastoreItem>
</file>

<file path=customXml/itemProps3.xml><?xml version="1.0" encoding="utf-8"?>
<ds:datastoreItem xmlns:ds="http://schemas.openxmlformats.org/officeDocument/2006/customXml" ds:itemID="{1BA18E3A-F196-4D88-BF66-26A6E921BD7A}">
  <ds:schemaRefs/>
</ds:datastoreItem>
</file>

<file path=docProps/app.xml><?xml version="1.0" encoding="utf-8"?>
<Properties xmlns="http://schemas.openxmlformats.org/officeDocument/2006/extended-properties" xmlns:vt="http://schemas.openxmlformats.org/officeDocument/2006/docPropsVTypes">
  <TotalTime>0</TotalTime>
  <Words>4650</Words>
  <Application>WPS 演示</Application>
  <PresentationFormat>宽屏</PresentationFormat>
  <Paragraphs>240</Paragraphs>
  <Slides>20</Slides>
  <Notes>20</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20</vt:i4>
      </vt:variant>
    </vt:vector>
  </HeadingPairs>
  <TitlesOfParts>
    <vt:vector size="33" baseType="lpstr">
      <vt:lpstr>Arial</vt:lpstr>
      <vt:lpstr>宋体</vt:lpstr>
      <vt:lpstr>Wingdings</vt:lpstr>
      <vt:lpstr>微软雅黑</vt:lpstr>
      <vt:lpstr>经典圆体简</vt:lpstr>
      <vt:lpstr>Arial</vt:lpstr>
      <vt:lpstr>Söhne</vt:lpstr>
      <vt:lpstr>Segoe Print</vt:lpstr>
      <vt:lpstr>Arial Unicode MS</vt:lpstr>
      <vt:lpstr>等线</vt:lpstr>
      <vt:lpstr>Calibri</vt:lpstr>
      <vt:lpstr>自定义设计方案</vt:lpstr>
      <vt:lpstr>1_自定义设计方案</vt:lpstr>
      <vt:lpstr>PowerPoint 演示文稿</vt:lpstr>
      <vt:lpstr>PowerPoint 演示文稿</vt:lpstr>
      <vt:lpstr>PowerPoint 演示文稿</vt:lpstr>
      <vt:lpstr>DTE 策略语言的表示技术</vt:lpstr>
      <vt:lpstr>DTE 策略语言的表示技术</vt:lpstr>
      <vt:lpstr>PowerPoint 演示文稿</vt:lpstr>
      <vt:lpstr>DTE 的实现</vt:lpstr>
      <vt:lpstr>DTE 的实现</vt:lpstr>
      <vt:lpstr>DTE 的实现</vt:lpstr>
      <vt:lpstr>DTE 的实现</vt:lpstr>
      <vt:lpstr>DTE 的实现</vt:lpstr>
      <vt:lpstr>PowerPoint 演示文稿</vt:lpstr>
      <vt:lpstr>可行性验证实验和结构分析</vt:lpstr>
      <vt:lpstr>可行性验证实验和结构分析</vt:lpstr>
      <vt:lpstr>可行性验证实验和结构分析</vt:lpstr>
      <vt:lpstr>可行性验证实验和结构分析</vt:lpstr>
      <vt:lpstr>可行性验证实验和结构分析</vt:lpstr>
      <vt:lpstr>可行性验证实验和结构分析</vt:lpstr>
      <vt:lpstr>PowerPoint 演示文稿</vt:lpstr>
      <vt:lpstr>应用案例</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 振宇</dc:creator>
  <cp:lastModifiedBy>龙翔天驱</cp:lastModifiedBy>
  <cp:revision>318</cp:revision>
  <dcterms:created xsi:type="dcterms:W3CDTF">2023-12-02T11:33:00Z</dcterms:created>
  <dcterms:modified xsi:type="dcterms:W3CDTF">2024-09-07T16:59:55Z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14C60FD87871B5B077076B656FF8FD06_43</vt:lpwstr>
  </property>
  <property fmtid="{D5CDD505-2E9C-101B-9397-08002B2CF9AE}" pid="12" name="KSOProductBuildVer">
    <vt:lpwstr>2052-12.1.0.17827</vt:lpwstr>
  </property>
  <property fmtid="{D5CDD505-2E9C-101B-9397-08002B2CF9AE}" pid="13" name="ContentTypeId">
    <vt:lpwstr>0x010100EBD4488261C74744A281D970785E7B14</vt:lpwstr>
  </property>
</Properties>
</file>

<file path=docProps/thumbnail.jpeg>
</file>